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80" r:id="rId3"/>
    <p:sldId id="281" r:id="rId4"/>
    <p:sldId id="257" r:id="rId5"/>
    <p:sldId id="261" r:id="rId6"/>
    <p:sldId id="272" r:id="rId7"/>
    <p:sldId id="258" r:id="rId8"/>
    <p:sldId id="268" r:id="rId9"/>
    <p:sldId id="267" r:id="rId10"/>
    <p:sldId id="276" r:id="rId11"/>
    <p:sldId id="277" r:id="rId12"/>
    <p:sldId id="278" r:id="rId13"/>
    <p:sldId id="259" r:id="rId14"/>
    <p:sldId id="265" r:id="rId15"/>
    <p:sldId id="260" r:id="rId16"/>
    <p:sldId id="273" r:id="rId17"/>
    <p:sldId id="262" r:id="rId18"/>
    <p:sldId id="279" r:id="rId19"/>
    <p:sldId id="275" r:id="rId20"/>
    <p:sldId id="263" r:id="rId21"/>
    <p:sldId id="266" r:id="rId22"/>
    <p:sldId id="282" r:id="rId23"/>
    <p:sldId id="283" r:id="rId24"/>
    <p:sldId id="270" r:id="rId25"/>
    <p:sldId id="271" r:id="rId26"/>
    <p:sldId id="269" r:id="rId27"/>
    <p:sldId id="274" r:id="rId28"/>
    <p:sldId id="264"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05200" y="1498602"/>
            <a:ext cx="5257800" cy="3298825"/>
          </a:xfrm>
        </p:spPr>
        <p:txBody>
          <a:bodyPr>
            <a:normAutofit/>
          </a:bodyPr>
          <a:lstStyle>
            <a:lvl1pPr>
              <a:lnSpc>
                <a:spcPct val="90000"/>
              </a:lnSpc>
              <a:defRPr sz="5400" cap="none" baseline="0"/>
            </a:lvl1pPr>
          </a:lstStyle>
          <a:p>
            <a:r>
              <a:rPr lang="ru-RU" noProof="0" smtClean="0"/>
              <a:t>Образец заголовка</a:t>
            </a:r>
            <a:endParaRPr lang="ru-RU" noProof="0" dirty="0"/>
          </a:p>
        </p:txBody>
      </p:sp>
      <p:sp>
        <p:nvSpPr>
          <p:cNvPr id="3" name="Подзаголовок 2"/>
          <p:cNvSpPr>
            <a:spLocks noGrp="1"/>
          </p:cNvSpPr>
          <p:nvPr>
            <p:ph type="subTitle" idx="1"/>
          </p:nvPr>
        </p:nvSpPr>
        <p:spPr>
          <a:xfrm>
            <a:off x="3505200" y="4927600"/>
            <a:ext cx="5257800" cy="1244600"/>
          </a:xfrm>
        </p:spPr>
        <p:txBody>
          <a:bodyPr>
            <a:normAutofit/>
          </a:bodyPr>
          <a:lstStyle>
            <a:lvl1pPr marL="0" indent="0" algn="l">
              <a:spcBef>
                <a:spcPts val="0"/>
              </a:spcBef>
              <a:buNone/>
              <a:defRPr sz="2800" b="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ru-RU" noProof="0" smtClean="0"/>
              <a:t>Образец подзаголовка</a:t>
            </a:r>
            <a:endParaRPr lang="ru-RU" noProof="0" dirty="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870458FD-B7DF-4F70-B469-5F7C44054B22}" type="datetimeFigureOut">
              <a:rPr lang="ru-RU"/>
              <a:pPr>
                <a:defRPr/>
              </a:pPr>
              <a:t>30.12.2020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EA971C-287A-49C0-89FE-BBCD77C91217}" type="slidenum">
              <a:rPr lang="ru-RU"/>
              <a:pPr>
                <a:defRPr/>
              </a:pPr>
              <a:t>‹#›</a:t>
            </a:fld>
            <a:endParaRPr lang="ru-RU"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Заголовок 1"/>
          <p:cNvSpPr>
            <a:spLocks noGrp="1"/>
          </p:cNvSpPr>
          <p:nvPr>
            <p:ph type="title" orient="vert"/>
          </p:nvPr>
        </p:nvSpPr>
        <p:spPr>
          <a:xfrm>
            <a:off x="7391400" y="274639"/>
            <a:ext cx="1066800" cy="5897561"/>
          </a:xfrm>
        </p:spPr>
        <p:txBody>
          <a:bodyPr vert="eaVert"/>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838200" y="274639"/>
            <a:ext cx="6400800" cy="5897561"/>
          </a:xfrm>
        </p:spPr>
        <p:txBody>
          <a:bodyPr vert="eaVert"/>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C2C10BD2-4969-40F9-BB4E-FEEFF7050E75}" type="datetimeFigureOut">
              <a:rPr lang="ru-RU"/>
              <a:pPr>
                <a:defRPr/>
              </a:pPr>
              <a:t>30.12.2020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31FA227-7801-477A-8A42-C475EDB2D185}" type="slidenum">
              <a:rPr lang="ru-RU"/>
              <a:pPr>
                <a:defRPr/>
              </a:pPr>
              <a:t>‹#›</a:t>
            </a:fld>
            <a:endParaRPr lang="ru-RU"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Объект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B489CCFD-F84D-4039-8870-2E457762BC24}" type="datetimeFigureOut">
              <a:rPr lang="ru-RU"/>
              <a:pPr>
                <a:defRPr/>
              </a:pPr>
              <a:t>30.12.2020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D492FF2-9194-447F-BFF7-5724E0C5E8FD}" type="slidenum">
              <a:rPr lang="ru-RU"/>
              <a:pPr>
                <a:defRPr/>
              </a:pPr>
              <a:t>‹#›</a:t>
            </a:fld>
            <a:endParaRPr lang="ru-RU"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445000"/>
            <a:ext cx="5257800" cy="1930400"/>
          </a:xfrm>
        </p:spPr>
        <p:txBody>
          <a:bodyPr anchor="t">
            <a:normAutofit/>
          </a:bodyPr>
          <a:lstStyle>
            <a:lvl1pPr algn="l">
              <a:defRPr sz="5400" b="0" cap="none" baseline="0"/>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609600" y="3124201"/>
            <a:ext cx="5257800" cy="1296987"/>
          </a:xfrm>
        </p:spPr>
        <p:txBody>
          <a:bodyPr anchor="b">
            <a:normAutofit/>
          </a:bodyPr>
          <a:lstStyle>
            <a:lvl1pPr marL="0" indent="0">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ru-RU" noProof="0" smtClean="0"/>
              <a:t>Образец текста</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Объект 2"/>
          <p:cNvSpPr>
            <a:spLocks noGrp="1"/>
          </p:cNvSpPr>
          <p:nvPr>
            <p:ph sz="half" idx="1"/>
          </p:nvPr>
        </p:nvSpPr>
        <p:spPr>
          <a:xfrm>
            <a:off x="838200" y="1701800"/>
            <a:ext cx="3733800"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Объект 3"/>
          <p:cNvSpPr>
            <a:spLocks noGrp="1"/>
          </p:cNvSpPr>
          <p:nvPr>
            <p:ph sz="half" idx="2"/>
          </p:nvPr>
        </p:nvSpPr>
        <p:spPr>
          <a:xfrm>
            <a:off x="4724400" y="1701800"/>
            <a:ext cx="3733800"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Дата 3"/>
          <p:cNvSpPr>
            <a:spLocks noGrp="1"/>
          </p:cNvSpPr>
          <p:nvPr>
            <p:ph type="dt" sz="half" idx="10"/>
          </p:nvPr>
        </p:nvSpPr>
        <p:spPr/>
        <p:txBody>
          <a:bodyPr/>
          <a:lstStyle>
            <a:lvl1pPr>
              <a:defRPr/>
            </a:lvl1pPr>
          </a:lstStyle>
          <a:p>
            <a:pPr>
              <a:defRPr/>
            </a:pPr>
            <a:fld id="{C05D4FD0-47ED-43D3-A249-08CCE13A9AD0}" type="datetimeFigureOut">
              <a:rPr lang="ru-RU"/>
              <a:pPr>
                <a:defRPr/>
              </a:pPr>
              <a:t>30.12.2020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DFB9D24-09C8-429E-B016-12953D4AD6FE}" type="slidenum">
              <a:rPr lang="ru-RU"/>
              <a:pPr>
                <a:defRPr/>
              </a:pPr>
              <a:t>‹#›</a:t>
            </a:fld>
            <a:endParaRPr lang="ru-RU"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841249" y="1608836"/>
            <a:ext cx="3730752"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ru-RU" noProof="0" smtClean="0"/>
              <a:t>Образец текста</a:t>
            </a:r>
          </a:p>
        </p:txBody>
      </p:sp>
      <p:sp>
        <p:nvSpPr>
          <p:cNvPr id="4" name="Объект 3"/>
          <p:cNvSpPr>
            <a:spLocks noGrp="1"/>
          </p:cNvSpPr>
          <p:nvPr>
            <p:ph sz="half" idx="2"/>
          </p:nvPr>
        </p:nvSpPr>
        <p:spPr>
          <a:xfrm>
            <a:off x="838200" y="2209800"/>
            <a:ext cx="3733800"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Текст 4"/>
          <p:cNvSpPr>
            <a:spLocks noGrp="1"/>
          </p:cNvSpPr>
          <p:nvPr>
            <p:ph type="body" sz="quarter" idx="3"/>
          </p:nvPr>
        </p:nvSpPr>
        <p:spPr>
          <a:xfrm>
            <a:off x="4727448" y="1608836"/>
            <a:ext cx="3730752"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ru-RU" noProof="0" smtClean="0"/>
              <a:t>Образец текста</a:t>
            </a:r>
          </a:p>
        </p:txBody>
      </p:sp>
      <p:sp>
        <p:nvSpPr>
          <p:cNvPr id="6" name="Объект 5"/>
          <p:cNvSpPr>
            <a:spLocks noGrp="1"/>
          </p:cNvSpPr>
          <p:nvPr>
            <p:ph sz="quarter" idx="4"/>
          </p:nvPr>
        </p:nvSpPr>
        <p:spPr>
          <a:xfrm>
            <a:off x="4724400" y="2209800"/>
            <a:ext cx="3733800"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7" name="Дата 3"/>
          <p:cNvSpPr>
            <a:spLocks noGrp="1"/>
          </p:cNvSpPr>
          <p:nvPr>
            <p:ph type="dt" sz="half" idx="10"/>
          </p:nvPr>
        </p:nvSpPr>
        <p:spPr/>
        <p:txBody>
          <a:bodyPr/>
          <a:lstStyle>
            <a:lvl1pPr>
              <a:defRPr/>
            </a:lvl1pPr>
          </a:lstStyle>
          <a:p>
            <a:pPr>
              <a:defRPr/>
            </a:pPr>
            <a:fld id="{238F049D-869F-41AE-B035-F1B20A8E4FF0}" type="datetimeFigureOut">
              <a:rPr lang="ru-RU"/>
              <a:pPr>
                <a:defRPr/>
              </a:pPr>
              <a:t>30.12.2020</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AD444DE-29FC-4916-AF08-544FF00B9BFD}" type="slidenum">
              <a:rPr lang="ru-RU"/>
              <a:pPr>
                <a:defRPr/>
              </a:pPr>
              <a:t>‹#›</a:t>
            </a:fld>
            <a:endParaRPr lang="ru-RU"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Дата 3"/>
          <p:cNvSpPr>
            <a:spLocks noGrp="1"/>
          </p:cNvSpPr>
          <p:nvPr>
            <p:ph type="dt" sz="half" idx="10"/>
          </p:nvPr>
        </p:nvSpPr>
        <p:spPr/>
        <p:txBody>
          <a:bodyPr/>
          <a:lstStyle>
            <a:lvl1pPr>
              <a:defRPr/>
            </a:lvl1pPr>
          </a:lstStyle>
          <a:p>
            <a:pPr>
              <a:defRPr/>
            </a:pPr>
            <a:fld id="{B4173C54-95E0-4E79-A226-4DF81E892313}" type="datetimeFigureOut">
              <a:rPr lang="ru-RU"/>
              <a:pPr>
                <a:defRPr/>
              </a:pPr>
              <a:t>30.12.2020</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3E15F72-BA06-4285-B2A4-5ECB0BC62459}" type="slidenum">
              <a:rPr lang="ru-RU"/>
              <a:pPr>
                <a:defRPr/>
              </a:pPr>
              <a:t>‹#›</a:t>
            </a:fld>
            <a:endParaRPr lang="ru-RU"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9988052C-F1C2-40C9-86F1-3842B67E245E}" type="datetimeFigureOut">
              <a:rPr lang="ru-RU"/>
              <a:pPr>
                <a:defRPr/>
              </a:pPr>
              <a:t>30.12.2020</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D560C966-07FA-49AC-AE5F-536C150B1E1D}" type="slidenum">
              <a:rPr lang="ru-RU"/>
              <a:pPr>
                <a:defRPr/>
              </a:pPr>
              <a:t>‹#›</a:t>
            </a:fld>
            <a:endParaRPr lang="ru-RU"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7"/>
          <p:cNvSpPr/>
          <p:nvPr/>
        </p:nvSpPr>
        <p:spPr>
          <a:xfrm>
            <a:off x="2971800" y="0"/>
            <a:ext cx="594360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anchor="ctr"/>
          <a:lstStyle/>
          <a:p>
            <a:pPr algn="ctr" fontAlgn="auto">
              <a:spcBef>
                <a:spcPts val="0"/>
              </a:spcBef>
              <a:spcAft>
                <a:spcPts val="0"/>
              </a:spcAft>
              <a:defRPr/>
            </a:pPr>
            <a:endParaRPr lang="ru-RU" dirty="0"/>
          </a:p>
        </p:txBody>
      </p:sp>
      <p:sp>
        <p:nvSpPr>
          <p:cNvPr id="2" name="Заголовок 1"/>
          <p:cNvSpPr>
            <a:spLocks noGrp="1"/>
          </p:cNvSpPr>
          <p:nvPr>
            <p:ph type="title"/>
          </p:nvPr>
        </p:nvSpPr>
        <p:spPr>
          <a:xfrm>
            <a:off x="228601" y="1701800"/>
            <a:ext cx="2514600" cy="2844800"/>
          </a:xfrm>
        </p:spPr>
        <p:txBody>
          <a:bodyPr>
            <a:normAutofit/>
          </a:bodyPr>
          <a:lstStyle>
            <a:lvl1pPr algn="l">
              <a:defRPr sz="2000" b="1"/>
            </a:lvl1pPr>
          </a:lstStyle>
          <a:p>
            <a:r>
              <a:rPr lang="ru-RU" noProof="0" smtClean="0"/>
              <a:t>Образец заголовка</a:t>
            </a:r>
            <a:endParaRPr lang="ru-RU" noProof="0" dirty="0"/>
          </a:p>
        </p:txBody>
      </p:sp>
      <p:sp>
        <p:nvSpPr>
          <p:cNvPr id="3" name="Объект 2"/>
          <p:cNvSpPr>
            <a:spLocks noGrp="1"/>
          </p:cNvSpPr>
          <p:nvPr>
            <p:ph idx="1"/>
          </p:nvPr>
        </p:nvSpPr>
        <p:spPr>
          <a:xfrm>
            <a:off x="3352800" y="482600"/>
            <a:ext cx="5105400" cy="5892800"/>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Текст 3"/>
          <p:cNvSpPr>
            <a:spLocks noGrp="1"/>
          </p:cNvSpPr>
          <p:nvPr>
            <p:ph type="body" sz="half" idx="2"/>
          </p:nvPr>
        </p:nvSpPr>
        <p:spPr>
          <a:xfrm>
            <a:off x="228601" y="4648200"/>
            <a:ext cx="2514600" cy="1727200"/>
          </a:xfrm>
        </p:spPr>
        <p:txBody>
          <a:bodyPr>
            <a:normAutofit/>
          </a:bodyPr>
          <a:lstStyle>
            <a:lvl1pPr marL="0" indent="0">
              <a:spcBef>
                <a:spcPts val="120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
        <p:nvSpPr>
          <p:cNvPr id="6" name="Дата 4"/>
          <p:cNvSpPr>
            <a:spLocks noGrp="1"/>
          </p:cNvSpPr>
          <p:nvPr>
            <p:ph type="dt" sz="half" idx="10"/>
          </p:nvPr>
        </p:nvSpPr>
        <p:spPr/>
        <p:txBody>
          <a:bodyPr/>
          <a:lstStyle>
            <a:lvl1pPr>
              <a:defRPr/>
            </a:lvl1pPr>
          </a:lstStyle>
          <a:p>
            <a:pPr>
              <a:defRPr/>
            </a:pPr>
            <a:fld id="{BAD5ABAE-9C94-4D54-9561-E5B385E94450}" type="datetimeFigureOut">
              <a:rPr lang="ru-RU"/>
              <a:pPr>
                <a:defRPr/>
              </a:pPr>
              <a:t>30.12.2020</a:t>
            </a:fld>
            <a:endParaRPr lang="ru-RU" dirty="0"/>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7FEC5332-16BD-47FD-B0C4-2EBC7028EDFE}" type="slidenum">
              <a:rPr lang="ru-RU"/>
              <a:pPr>
                <a:defRPr/>
              </a:pPr>
              <a:t>‹#›</a:t>
            </a:fld>
            <a:endParaRPr lang="ru-RU"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1562100" y="0"/>
            <a:ext cx="601980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anchor="ctr"/>
          <a:lstStyle/>
          <a:p>
            <a:pPr algn="ctr" fontAlgn="auto">
              <a:spcBef>
                <a:spcPts val="0"/>
              </a:spcBef>
              <a:spcAft>
                <a:spcPts val="0"/>
              </a:spcAft>
              <a:defRPr/>
            </a:pPr>
            <a:endParaRPr lang="ru-RU" dirty="0"/>
          </a:p>
        </p:txBody>
      </p:sp>
      <p:sp>
        <p:nvSpPr>
          <p:cNvPr id="2" name="Заголовок 1"/>
          <p:cNvSpPr>
            <a:spLocks noGrp="1"/>
          </p:cNvSpPr>
          <p:nvPr>
            <p:ph type="title"/>
          </p:nvPr>
        </p:nvSpPr>
        <p:spPr>
          <a:xfrm>
            <a:off x="1828800" y="4800600"/>
            <a:ext cx="5486400" cy="762000"/>
          </a:xfrm>
        </p:spPr>
        <p:txBody>
          <a:bodyPr>
            <a:normAutofit/>
          </a:bodyPr>
          <a:lstStyle>
            <a:lvl1pPr algn="l">
              <a:defRPr sz="2000" b="1"/>
            </a:lvl1pPr>
          </a:lstStyle>
          <a:p>
            <a:r>
              <a:rPr lang="ru-RU" noProof="0" smtClean="0"/>
              <a:t>Образец заголовка</a:t>
            </a:r>
            <a:endParaRPr lang="ru-RU" noProof="0" dirty="0"/>
          </a:p>
        </p:txBody>
      </p:sp>
      <p:sp>
        <p:nvSpPr>
          <p:cNvPr id="3" name="Рисунок 2"/>
          <p:cNvSpPr>
            <a:spLocks noGrp="1"/>
          </p:cNvSpPr>
          <p:nvPr>
            <p:ph type="pic" idx="1"/>
          </p:nvPr>
        </p:nvSpPr>
        <p:spPr>
          <a:xfrm>
            <a:off x="1828800" y="279402"/>
            <a:ext cx="5486400" cy="4448175"/>
          </a:xfrm>
        </p:spPr>
        <p:txBody>
          <a:bodyPr rtlCol="0">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lvl="0"/>
            <a:r>
              <a:rPr lang="ru-RU" noProof="0" dirty="0" smtClean="0"/>
              <a:t>Вставка рисунка</a:t>
            </a:r>
            <a:endParaRPr lang="ru-RU" noProof="0" dirty="0"/>
          </a:p>
        </p:txBody>
      </p:sp>
      <p:sp>
        <p:nvSpPr>
          <p:cNvPr id="4" name="Текст 3"/>
          <p:cNvSpPr>
            <a:spLocks noGrp="1"/>
          </p:cNvSpPr>
          <p:nvPr>
            <p:ph type="body" sz="half" idx="2"/>
          </p:nvPr>
        </p:nvSpPr>
        <p:spPr>
          <a:xfrm>
            <a:off x="1828800" y="5562600"/>
            <a:ext cx="5486400" cy="812800"/>
          </a:xfrm>
        </p:spPr>
        <p:txBody>
          <a:bodyPr>
            <a:normAutofit/>
          </a:bodyPr>
          <a:lstStyle>
            <a:lvl1pPr marL="0" indent="0">
              <a:spcBef>
                <a:spcPts val="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
        <p:nvSpPr>
          <p:cNvPr id="6" name="Дата 4"/>
          <p:cNvSpPr>
            <a:spLocks noGrp="1"/>
          </p:cNvSpPr>
          <p:nvPr>
            <p:ph type="dt" sz="half" idx="10"/>
          </p:nvPr>
        </p:nvSpPr>
        <p:spPr/>
        <p:txBody>
          <a:bodyPr/>
          <a:lstStyle>
            <a:lvl1pPr>
              <a:defRPr/>
            </a:lvl1pPr>
          </a:lstStyle>
          <a:p>
            <a:pPr>
              <a:defRPr/>
            </a:pPr>
            <a:fld id="{306FDEA7-59ED-452B-A799-AAED658D769F}" type="datetimeFigureOut">
              <a:rPr lang="ru-RU"/>
              <a:pPr>
                <a:defRPr/>
              </a:pPr>
              <a:t>30.12.2020</a:t>
            </a:fld>
            <a:endParaRPr lang="ru-RU" dirty="0"/>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02CAFD26-A4DD-4DC0-AB79-D050438BFA9A}" type="slidenum">
              <a:rPr lang="ru-RU"/>
              <a:pPr>
                <a:defRPr/>
              </a:pPr>
              <a:t>‹#›</a:t>
            </a:fld>
            <a:endParaRPr lang="ru-RU"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Прямоугольник 8"/>
          <p:cNvSpPr/>
          <p:nvPr/>
        </p:nvSpPr>
        <p:spPr>
          <a:xfrm>
            <a:off x="228600" y="0"/>
            <a:ext cx="868680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anchor="ctr"/>
          <a:lstStyle/>
          <a:p>
            <a:pPr algn="ctr" fontAlgn="auto">
              <a:spcBef>
                <a:spcPts val="0"/>
              </a:spcBef>
              <a:spcAft>
                <a:spcPts val="0"/>
              </a:spcAft>
              <a:defRPr/>
            </a:pPr>
            <a:endParaRPr lang="ru-RU" dirty="0"/>
          </a:p>
        </p:txBody>
      </p:sp>
      <p:sp>
        <p:nvSpPr>
          <p:cNvPr id="1027" name="Заголовок 1"/>
          <p:cNvSpPr>
            <a:spLocks noGrp="1"/>
          </p:cNvSpPr>
          <p:nvPr>
            <p:ph type="title"/>
          </p:nvPr>
        </p:nvSpPr>
        <p:spPr bwMode="auto">
          <a:xfrm>
            <a:off x="838200" y="76200"/>
            <a:ext cx="7620000" cy="1397000"/>
          </a:xfrm>
          <a:prstGeom prst="rect">
            <a:avLst/>
          </a:prstGeom>
          <a:noFill/>
          <a:ln w="9525">
            <a:noFill/>
            <a:miter lim="800000"/>
            <a:headEnd/>
            <a:tailEnd/>
          </a:ln>
        </p:spPr>
        <p:txBody>
          <a:bodyPr vert="horz" wrap="square" lIns="121899" tIns="60949" rIns="121899" bIns="60949" numCol="1" anchor="b" anchorCtr="0" compatLnSpc="1">
            <a:prstTxWarp prst="textNoShape">
              <a:avLst/>
            </a:prstTxWarp>
          </a:bodyPr>
          <a:lstStyle/>
          <a:p>
            <a:pPr lvl="0"/>
            <a:r>
              <a:rPr lang="ru-RU" smtClean="0"/>
              <a:t>Образец заголовка</a:t>
            </a:r>
          </a:p>
        </p:txBody>
      </p:sp>
      <p:sp>
        <p:nvSpPr>
          <p:cNvPr id="1028" name="Текст 2"/>
          <p:cNvSpPr>
            <a:spLocks noGrp="1"/>
          </p:cNvSpPr>
          <p:nvPr>
            <p:ph type="body" idx="1"/>
          </p:nvPr>
        </p:nvSpPr>
        <p:spPr bwMode="auto">
          <a:xfrm>
            <a:off x="838200" y="1701800"/>
            <a:ext cx="7620000" cy="4470400"/>
          </a:xfrm>
          <a:prstGeom prst="rect">
            <a:avLst/>
          </a:prstGeom>
          <a:noFill/>
          <a:ln w="9525">
            <a:noFill/>
            <a:miter lim="800000"/>
            <a:headEnd/>
            <a:tailEnd/>
          </a:ln>
        </p:spPr>
        <p:txBody>
          <a:bodyPr vert="horz" wrap="square" lIns="121899" tIns="60949" rIns="121899" bIns="60949"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400800"/>
            <a:ext cx="2057400" cy="320675"/>
          </a:xfrm>
          <a:prstGeom prst="rect">
            <a:avLst/>
          </a:prstGeom>
        </p:spPr>
        <p:txBody>
          <a:bodyPr vert="horz" lIns="121899" tIns="60949" rIns="121899" bIns="60949" rtlCol="0" anchor="b"/>
          <a:lstStyle>
            <a:lvl1pPr algn="l" fontAlgn="auto">
              <a:spcBef>
                <a:spcPts val="0"/>
              </a:spcBef>
              <a:spcAft>
                <a:spcPts val="0"/>
              </a:spcAft>
              <a:defRPr sz="1200">
                <a:solidFill>
                  <a:schemeClr val="tx2">
                    <a:lumMod val="50000"/>
                    <a:lumOff val="50000"/>
                  </a:schemeClr>
                </a:solidFill>
                <a:latin typeface="+mn-lt"/>
                <a:cs typeface="+mn-cs"/>
              </a:defRPr>
            </a:lvl1pPr>
          </a:lstStyle>
          <a:p>
            <a:pPr>
              <a:defRPr/>
            </a:pPr>
            <a:fld id="{39F9F8D4-51F2-4FE2-9D8C-2FE65A6FA702}" type="datetimeFigureOut">
              <a:rPr lang="ru-RU"/>
              <a:pPr>
                <a:defRPr/>
              </a:pPr>
              <a:t>30.12.2020</a:t>
            </a:fld>
            <a:endParaRPr lang="ru-RU" dirty="0"/>
          </a:p>
        </p:txBody>
      </p:sp>
      <p:sp>
        <p:nvSpPr>
          <p:cNvPr id="5" name="Нижний колонтитул 4"/>
          <p:cNvSpPr>
            <a:spLocks noGrp="1"/>
          </p:cNvSpPr>
          <p:nvPr>
            <p:ph type="ftr" sz="quarter" idx="3"/>
          </p:nvPr>
        </p:nvSpPr>
        <p:spPr>
          <a:xfrm>
            <a:off x="2932113" y="6400800"/>
            <a:ext cx="4662487" cy="320675"/>
          </a:xfrm>
          <a:prstGeom prst="rect">
            <a:avLst/>
          </a:prstGeom>
        </p:spPr>
        <p:txBody>
          <a:bodyPr vert="horz" lIns="121899" tIns="60949" rIns="121899" bIns="60949" rtlCol="0" anchor="b"/>
          <a:lstStyle>
            <a:lvl1pPr algn="ctr" fontAlgn="auto">
              <a:spcBef>
                <a:spcPts val="0"/>
              </a:spcBef>
              <a:spcAft>
                <a:spcPts val="0"/>
              </a:spcAft>
              <a:defRPr sz="1200">
                <a:solidFill>
                  <a:schemeClr val="tx2">
                    <a:lumMod val="50000"/>
                    <a:lumOff val="50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7627938" y="6400800"/>
            <a:ext cx="830262" cy="320675"/>
          </a:xfrm>
          <a:prstGeom prst="rect">
            <a:avLst/>
          </a:prstGeom>
        </p:spPr>
        <p:txBody>
          <a:bodyPr vert="horz" lIns="121899" tIns="60949" rIns="121899" bIns="60949" rtlCol="0" anchor="b"/>
          <a:lstStyle>
            <a:lvl1pPr algn="r" fontAlgn="auto">
              <a:spcBef>
                <a:spcPts val="0"/>
              </a:spcBef>
              <a:spcAft>
                <a:spcPts val="0"/>
              </a:spcAft>
              <a:defRPr sz="1200">
                <a:solidFill>
                  <a:schemeClr val="tx2">
                    <a:lumMod val="50000"/>
                    <a:lumOff val="50000"/>
                  </a:schemeClr>
                </a:solidFill>
                <a:latin typeface="+mn-lt"/>
                <a:cs typeface="+mn-cs"/>
              </a:defRPr>
            </a:lvl1pPr>
          </a:lstStyle>
          <a:p>
            <a:pPr>
              <a:defRPr/>
            </a:pPr>
            <a:fld id="{79F27F08-3C3C-457D-8D60-8D7661862D15}"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09" r:id="rId1"/>
    <p:sldLayoutId id="2147483708" r:id="rId2"/>
    <p:sldLayoutId id="2147483710" r:id="rId3"/>
    <p:sldLayoutId id="2147483707" r:id="rId4"/>
    <p:sldLayoutId id="2147483706" r:id="rId5"/>
    <p:sldLayoutId id="2147483705" r:id="rId6"/>
    <p:sldLayoutId id="2147483711" r:id="rId7"/>
    <p:sldLayoutId id="2147483712" r:id="rId8"/>
    <p:sldLayoutId id="2147483713" r:id="rId9"/>
    <p:sldLayoutId id="2147483704" r:id="rId10"/>
    <p:sldLayoutId id="2147483703" r:id="rId11"/>
  </p:sldLayoutIdLst>
  <p:transition spd="med">
    <p:fade/>
  </p:transition>
  <p:timing>
    <p:tnLst>
      <p:par>
        <p:cTn id="1" dur="indefinite" restart="never" nodeType="tmRoot"/>
      </p:par>
    </p:tnLst>
  </p:timing>
  <p:txStyles>
    <p:titleStyle>
      <a:lvl1pPr algn="l" defTabSz="1217613" rtl="0" eaLnBrk="0" fontAlgn="base" hangingPunct="0">
        <a:lnSpc>
          <a:spcPct val="85000"/>
        </a:lnSpc>
        <a:spcBef>
          <a:spcPct val="0"/>
        </a:spcBef>
        <a:spcAft>
          <a:spcPct val="0"/>
        </a:spcAft>
        <a:defRPr sz="4400" kern="1200">
          <a:solidFill>
            <a:schemeClr val="tx1"/>
          </a:solidFill>
          <a:latin typeface="+mj-lt"/>
          <a:ea typeface="+mj-ea"/>
          <a:cs typeface="+mj-cs"/>
        </a:defRPr>
      </a:lvl1pPr>
      <a:lvl2pPr algn="l" defTabSz="1217613" rtl="0" eaLnBrk="0" fontAlgn="base" hangingPunct="0">
        <a:lnSpc>
          <a:spcPct val="85000"/>
        </a:lnSpc>
        <a:spcBef>
          <a:spcPct val="0"/>
        </a:spcBef>
        <a:spcAft>
          <a:spcPct val="0"/>
        </a:spcAft>
        <a:defRPr sz="4400">
          <a:solidFill>
            <a:schemeClr val="tx1"/>
          </a:solidFill>
          <a:latin typeface="Century Gothic" pitchFamily="34" charset="0"/>
        </a:defRPr>
      </a:lvl2pPr>
      <a:lvl3pPr algn="l" defTabSz="1217613" rtl="0" eaLnBrk="0" fontAlgn="base" hangingPunct="0">
        <a:lnSpc>
          <a:spcPct val="85000"/>
        </a:lnSpc>
        <a:spcBef>
          <a:spcPct val="0"/>
        </a:spcBef>
        <a:spcAft>
          <a:spcPct val="0"/>
        </a:spcAft>
        <a:defRPr sz="4400">
          <a:solidFill>
            <a:schemeClr val="tx1"/>
          </a:solidFill>
          <a:latin typeface="Century Gothic" pitchFamily="34" charset="0"/>
        </a:defRPr>
      </a:lvl3pPr>
      <a:lvl4pPr algn="l" defTabSz="1217613" rtl="0" eaLnBrk="0" fontAlgn="base" hangingPunct="0">
        <a:lnSpc>
          <a:spcPct val="85000"/>
        </a:lnSpc>
        <a:spcBef>
          <a:spcPct val="0"/>
        </a:spcBef>
        <a:spcAft>
          <a:spcPct val="0"/>
        </a:spcAft>
        <a:defRPr sz="4400">
          <a:solidFill>
            <a:schemeClr val="tx1"/>
          </a:solidFill>
          <a:latin typeface="Century Gothic" pitchFamily="34" charset="0"/>
        </a:defRPr>
      </a:lvl4pPr>
      <a:lvl5pPr algn="l" defTabSz="1217613" rtl="0" eaLnBrk="0" fontAlgn="base" hangingPunct="0">
        <a:lnSpc>
          <a:spcPct val="85000"/>
        </a:lnSpc>
        <a:spcBef>
          <a:spcPct val="0"/>
        </a:spcBef>
        <a:spcAft>
          <a:spcPct val="0"/>
        </a:spcAft>
        <a:defRPr sz="4400">
          <a:solidFill>
            <a:schemeClr val="tx1"/>
          </a:solidFill>
          <a:latin typeface="Century Gothic" pitchFamily="34" charset="0"/>
        </a:defRPr>
      </a:lvl5pPr>
      <a:lvl6pPr marL="457200" algn="l" defTabSz="1217613" rtl="0" fontAlgn="base">
        <a:lnSpc>
          <a:spcPct val="85000"/>
        </a:lnSpc>
        <a:spcBef>
          <a:spcPct val="0"/>
        </a:spcBef>
        <a:spcAft>
          <a:spcPct val="0"/>
        </a:spcAft>
        <a:defRPr sz="4400">
          <a:solidFill>
            <a:schemeClr val="tx1"/>
          </a:solidFill>
          <a:latin typeface="Century Gothic" pitchFamily="34" charset="0"/>
        </a:defRPr>
      </a:lvl6pPr>
      <a:lvl7pPr marL="914400" algn="l" defTabSz="1217613" rtl="0" fontAlgn="base">
        <a:lnSpc>
          <a:spcPct val="85000"/>
        </a:lnSpc>
        <a:spcBef>
          <a:spcPct val="0"/>
        </a:spcBef>
        <a:spcAft>
          <a:spcPct val="0"/>
        </a:spcAft>
        <a:defRPr sz="4400">
          <a:solidFill>
            <a:schemeClr val="tx1"/>
          </a:solidFill>
          <a:latin typeface="Century Gothic" pitchFamily="34" charset="0"/>
        </a:defRPr>
      </a:lvl7pPr>
      <a:lvl8pPr marL="1371600" algn="l" defTabSz="1217613" rtl="0" fontAlgn="base">
        <a:lnSpc>
          <a:spcPct val="85000"/>
        </a:lnSpc>
        <a:spcBef>
          <a:spcPct val="0"/>
        </a:spcBef>
        <a:spcAft>
          <a:spcPct val="0"/>
        </a:spcAft>
        <a:defRPr sz="4400">
          <a:solidFill>
            <a:schemeClr val="tx1"/>
          </a:solidFill>
          <a:latin typeface="Century Gothic" pitchFamily="34" charset="0"/>
        </a:defRPr>
      </a:lvl8pPr>
      <a:lvl9pPr marL="1828800" algn="l" defTabSz="1217613" rtl="0" fontAlgn="base">
        <a:lnSpc>
          <a:spcPct val="85000"/>
        </a:lnSpc>
        <a:spcBef>
          <a:spcPct val="0"/>
        </a:spcBef>
        <a:spcAft>
          <a:spcPct val="0"/>
        </a:spcAft>
        <a:defRPr sz="4400">
          <a:solidFill>
            <a:schemeClr val="tx1"/>
          </a:solidFill>
          <a:latin typeface="Century Gothic" pitchFamily="34" charset="0"/>
        </a:defRPr>
      </a:lvl9pPr>
    </p:titleStyle>
    <p:bodyStyle>
      <a:lvl1pPr marL="303213" indent="-303213" algn="l" defTabSz="1217613" rtl="0" eaLnBrk="0" fontAlgn="base" hangingPunct="0">
        <a:lnSpc>
          <a:spcPct val="95000"/>
        </a:lnSpc>
        <a:spcBef>
          <a:spcPts val="1863"/>
        </a:spcBef>
        <a:spcAft>
          <a:spcPct val="0"/>
        </a:spcAft>
        <a:buSzPct val="100000"/>
        <a:buFont typeface="Arial" charset="0"/>
        <a:buChar char="•"/>
        <a:defRPr sz="2400" kern="1200">
          <a:solidFill>
            <a:schemeClr val="tx1"/>
          </a:solidFill>
          <a:latin typeface="+mn-lt"/>
          <a:ea typeface="+mn-ea"/>
          <a:cs typeface="+mn-cs"/>
        </a:defRPr>
      </a:lvl1pPr>
      <a:lvl2pPr marL="730250" indent="-303213" algn="l" defTabSz="1217613" rtl="0" eaLnBrk="0" fontAlgn="base" hangingPunct="0">
        <a:lnSpc>
          <a:spcPct val="95000"/>
        </a:lnSpc>
        <a:spcBef>
          <a:spcPts val="1063"/>
        </a:spcBef>
        <a:spcAft>
          <a:spcPct val="0"/>
        </a:spcAft>
        <a:buSzPct val="100000"/>
        <a:buFont typeface="Century Gothic" pitchFamily="34" charset="0"/>
        <a:buChar char="–"/>
        <a:defRPr sz="2000" kern="1200">
          <a:solidFill>
            <a:schemeClr val="tx1"/>
          </a:solidFill>
          <a:latin typeface="+mn-lt"/>
          <a:ea typeface="+mn-ea"/>
          <a:cs typeface="+mn-cs"/>
        </a:defRPr>
      </a:lvl2pPr>
      <a:lvl3pPr marL="1157288" indent="-303213" algn="l" defTabSz="1217613" rtl="0" eaLnBrk="0" fontAlgn="base" hangingPunct="0">
        <a:lnSpc>
          <a:spcPct val="95000"/>
        </a:lnSpc>
        <a:spcBef>
          <a:spcPts val="1063"/>
        </a:spcBef>
        <a:spcAft>
          <a:spcPct val="0"/>
        </a:spcAft>
        <a:buSzPct val="100000"/>
        <a:buFont typeface="Century Gothic" pitchFamily="34" charset="0"/>
        <a:buChar char="–"/>
        <a:defRPr kern="1200">
          <a:solidFill>
            <a:schemeClr val="tx1"/>
          </a:solidFill>
          <a:latin typeface="+mn-lt"/>
          <a:ea typeface="+mn-ea"/>
          <a:cs typeface="+mn-cs"/>
        </a:defRPr>
      </a:lvl3pPr>
      <a:lvl4pPr marL="1584325" indent="-303213" algn="l" defTabSz="1217613" rtl="0" eaLnBrk="0" fontAlgn="base" hangingPunct="0">
        <a:lnSpc>
          <a:spcPct val="95000"/>
        </a:lnSpc>
        <a:spcBef>
          <a:spcPts val="1063"/>
        </a:spcBef>
        <a:spcAft>
          <a:spcPct val="0"/>
        </a:spcAft>
        <a:buSzPct val="100000"/>
        <a:buFont typeface="Century Gothic" pitchFamily="34" charset="0"/>
        <a:buChar char="–"/>
        <a:defRPr kern="1200">
          <a:solidFill>
            <a:schemeClr val="tx1"/>
          </a:solidFill>
          <a:latin typeface="+mn-lt"/>
          <a:ea typeface="+mn-ea"/>
          <a:cs typeface="+mn-cs"/>
        </a:defRPr>
      </a:lvl4pPr>
      <a:lvl5pPr marL="2009775" indent="-303213" algn="l" defTabSz="1217613" rtl="0" eaLnBrk="0" fontAlgn="base" hangingPunct="0">
        <a:lnSpc>
          <a:spcPct val="95000"/>
        </a:lnSpc>
        <a:spcBef>
          <a:spcPts val="1063"/>
        </a:spcBef>
        <a:spcAft>
          <a:spcPct val="0"/>
        </a:spcAft>
        <a:buSzPct val="100000"/>
        <a:buFont typeface="Century Gothic" pitchFamily="34" charset="0"/>
        <a:buChar char="–"/>
        <a:defRPr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maam.ru/detskijsad/trening-profilaktika-yemocionalnogo-vygoranija-pedagoga-pedagoga-psihologa-zaboevoi-jany-aleksevny.html" TargetMode="External"/><Relationship Id="rId7" Type="http://schemas.openxmlformats.org/officeDocument/2006/relationships/hyperlink" Target="http://www.myshared.ru/user/332203/" TargetMode="External"/><Relationship Id="rId2" Type="http://schemas.openxmlformats.org/officeDocument/2006/relationships/hyperlink" Target="http://center-dialog.ucoz.ru/publ/profilaktika_sindroma_ehmocionalnogo_vygoranija_u_pedagogicheskikh_rabotnikov_esenina_natalja_grigorevna/1-1-0-20" TargetMode="External"/><Relationship Id="rId1" Type="http://schemas.openxmlformats.org/officeDocument/2006/relationships/slideLayout" Target="../slideLayouts/slideLayout2.xml"/><Relationship Id="rId6" Type="http://schemas.openxmlformats.org/officeDocument/2006/relationships/hyperlink" Target="http://www.maam.ru/detskijsad/psihologicheskii-trening-seminar-profilaktika-yemocionalnogo-vygoranija-pedagogov.html" TargetMode="External"/><Relationship Id="rId5" Type="http://schemas.openxmlformats.org/officeDocument/2006/relationships/hyperlink" Target="http://www.maam.ru/detskijsad/rekomendaci-dlja-pedagogov-profilaktika-sindroma-yemocionalnogo-vygoranija-uprazhnenija-dlja-profilaktiki-syev.html" TargetMode="External"/><Relationship Id="rId4" Type="http://schemas.openxmlformats.org/officeDocument/2006/relationships/hyperlink" Target="http://www.maam.ru/detskijsad/-trening-dlja-pedagogov-po-profilaktike-yemocionalnogo-vygoranija.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71736" y="214290"/>
            <a:ext cx="6858048" cy="2743218"/>
          </a:xfrm>
        </p:spPr>
        <p:txBody>
          <a:bodyPr rtlCol="0">
            <a:normAutofit fontScale="90000"/>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ПРОФИЛАКТИКА ЭМОЦИОНАЛЬНОГО ВЫГОРАНИЯ ПЕДАГОГОВ</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3314" name="Подзаголовок 2"/>
          <p:cNvSpPr>
            <a:spLocks noGrp="1"/>
          </p:cNvSpPr>
          <p:nvPr>
            <p:ph type="subTitle" idx="1"/>
          </p:nvPr>
        </p:nvSpPr>
        <p:spPr>
          <a:xfrm>
            <a:off x="4714875" y="3500438"/>
            <a:ext cx="3786188" cy="3186112"/>
          </a:xfrm>
        </p:spPr>
        <p:txBody>
          <a:bodyPr/>
          <a:lstStyle/>
          <a:p>
            <a:pPr eaLnBrk="1" hangingPunct="1">
              <a:spcBef>
                <a:spcPct val="0"/>
              </a:spcBef>
            </a:pPr>
            <a:endParaRPr lang="ru-RU" smtClean="0"/>
          </a:p>
        </p:txBody>
      </p:sp>
      <p:pic>
        <p:nvPicPr>
          <p:cNvPr id="30722" name="Picture 2" descr="http://www.companion.ua/data/filestorage/magazines/2013/15-16/057(1).jpg"/>
          <p:cNvPicPr>
            <a:picLocks noChangeAspect="1" noChangeArrowheads="1"/>
          </p:cNvPicPr>
          <p:nvPr/>
        </p:nvPicPr>
        <p:blipFill>
          <a:blip r:embed="rId2"/>
          <a:srcRect/>
          <a:stretch>
            <a:fillRect/>
          </a:stretch>
        </p:blipFill>
        <p:spPr bwMode="auto">
          <a:xfrm>
            <a:off x="4217473" y="2963538"/>
            <a:ext cx="4426493" cy="3711800"/>
          </a:xfrm>
          <a:prstGeom prst="rect">
            <a:avLst/>
          </a:prstGeom>
          <a:ln>
            <a:noFill/>
          </a:ln>
          <a:effectLst>
            <a:softEdge rad="112500"/>
          </a:effec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572528" cy="2357454"/>
          </a:xfrm>
        </p:spPr>
        <p:txBody>
          <a:bodyPr rtlCol="0">
            <a:normAutofit/>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Социально-психологические симптомы:</a:t>
            </a:r>
            <a:r>
              <a:rPr lang="ru-RU" dirty="0" smtClean="0"/>
              <a:t/>
            </a:r>
            <a:br>
              <a:rPr lang="ru-RU" dirty="0" smtClean="0"/>
            </a:br>
            <a:endParaRPr lang="ru-RU" dirty="0" smtClean="0"/>
          </a:p>
        </p:txBody>
      </p:sp>
      <p:sp>
        <p:nvSpPr>
          <p:cNvPr id="3" name="Содержимое 2"/>
          <p:cNvSpPr>
            <a:spLocks noGrp="1"/>
          </p:cNvSpPr>
          <p:nvPr>
            <p:ph idx="1"/>
          </p:nvPr>
        </p:nvSpPr>
        <p:spPr>
          <a:xfrm>
            <a:off x="857250" y="1643063"/>
            <a:ext cx="7620000" cy="4470400"/>
          </a:xfrm>
        </p:spPr>
        <p:txBody>
          <a:bodyPr rtlCol="0">
            <a:normAutofit fontScale="70000" lnSpcReduction="20000"/>
          </a:bodyPr>
          <a:lstStyle/>
          <a:p>
            <a:pPr marL="304747" indent="-304747" defTabSz="1218987" eaLnBrk="1" fontAlgn="auto" hangingPunct="1">
              <a:spcBef>
                <a:spcPts val="1866"/>
              </a:spcBef>
              <a:spcAft>
                <a:spcPts val="0"/>
              </a:spcAft>
              <a:buFont typeface="Arial" pitchFamily="34" charset="0"/>
              <a:buNone/>
              <a:defRPr/>
            </a:pPr>
            <a:r>
              <a:rPr lang="ru-RU" dirty="0" smtClean="0"/>
              <a:t/>
            </a:r>
            <a:br>
              <a:rPr lang="ru-RU" dirty="0" smtClean="0"/>
            </a:br>
            <a:r>
              <a:rPr lang="ru-RU" dirty="0" smtClean="0"/>
              <a:t> безразличие, скука, пассивность и депрессия (пониженный эмоциональный тонус, чувство подавленности); </a:t>
            </a:r>
            <a:r>
              <a:rPr lang="en-US" dirty="0" smtClean="0"/>
              <a:t/>
            </a:r>
            <a:br>
              <a:rPr lang="en-US" dirty="0" smtClean="0"/>
            </a:br>
            <a:r>
              <a:rPr lang="en-US" dirty="0" smtClean="0"/>
              <a:t/>
            </a:r>
            <a:br>
              <a:rPr lang="en-US" dirty="0" smtClean="0"/>
            </a:br>
            <a:r>
              <a:rPr lang="ru-RU" dirty="0" smtClean="0"/>
              <a:t>повышенная раздражительность на незначительные, мелкие события;</a:t>
            </a:r>
            <a:r>
              <a:rPr lang="en-US" dirty="0" smtClean="0"/>
              <a:t/>
            </a:r>
            <a:br>
              <a:rPr lang="en-US" dirty="0" smtClean="0"/>
            </a:br>
            <a:r>
              <a:rPr lang="ru-RU" dirty="0" smtClean="0"/>
              <a:t> </a:t>
            </a:r>
            <a:r>
              <a:rPr lang="en-US" dirty="0" smtClean="0"/>
              <a:t/>
            </a:r>
            <a:br>
              <a:rPr lang="en-US" dirty="0" smtClean="0"/>
            </a:br>
            <a:r>
              <a:rPr lang="ru-RU" dirty="0" smtClean="0"/>
              <a:t>частые нервные срывы;</a:t>
            </a:r>
            <a:r>
              <a:rPr lang="en-US" dirty="0" smtClean="0"/>
              <a:t/>
            </a:r>
            <a:br>
              <a:rPr lang="en-US" dirty="0" smtClean="0"/>
            </a:br>
            <a:r>
              <a:rPr lang="en-US" dirty="0" smtClean="0"/>
              <a:t/>
            </a:r>
            <a:br>
              <a:rPr lang="en-US" dirty="0" smtClean="0"/>
            </a:br>
            <a:r>
              <a:rPr lang="ru-RU" dirty="0" smtClean="0"/>
              <a:t> постоянное переживание негативных эмоций, (чувство вины, обиды, стыда);</a:t>
            </a:r>
            <a:r>
              <a:rPr lang="en-US" dirty="0" smtClean="0"/>
              <a:t/>
            </a:r>
            <a:br>
              <a:rPr lang="en-US" dirty="0" smtClean="0"/>
            </a:br>
            <a:r>
              <a:rPr lang="en-US" dirty="0" smtClean="0"/>
              <a:t/>
            </a:r>
            <a:br>
              <a:rPr lang="en-US" dirty="0" smtClean="0"/>
            </a:br>
            <a:r>
              <a:rPr lang="ru-RU" dirty="0" smtClean="0"/>
              <a:t> чувство неосознанного беспокойства и повышенной тревожности (ощущение, что «что-то не так, как надо»);</a:t>
            </a:r>
            <a:r>
              <a:rPr lang="en-US" dirty="0" smtClean="0"/>
              <a:t/>
            </a:r>
            <a:br>
              <a:rPr lang="en-US" dirty="0" smtClean="0"/>
            </a:br>
            <a:r>
              <a:rPr lang="ru-RU" dirty="0" smtClean="0"/>
              <a:t> </a:t>
            </a:r>
            <a:r>
              <a:rPr lang="en-US" dirty="0" smtClean="0"/>
              <a:t/>
            </a:r>
            <a:br>
              <a:rPr lang="en-US" dirty="0" smtClean="0"/>
            </a:br>
            <a:r>
              <a:rPr lang="ru-RU" dirty="0" smtClean="0"/>
              <a:t>чувство </a:t>
            </a:r>
            <a:r>
              <a:rPr lang="ru-RU" dirty="0" err="1" smtClean="0"/>
              <a:t>гиперответственности</a:t>
            </a:r>
            <a:r>
              <a:rPr lang="ru-RU" dirty="0" smtClean="0"/>
              <a:t> и постоянное чувство страха, что что-то «не получится» или «я не справлюсь»; </a:t>
            </a:r>
            <a:r>
              <a:rPr lang="en-US" dirty="0" smtClean="0"/>
              <a:t/>
            </a:r>
            <a:br>
              <a:rPr lang="en-US" dirty="0" smtClean="0"/>
            </a:br>
            <a:r>
              <a:rPr lang="en-US" dirty="0" smtClean="0"/>
              <a:t/>
            </a:r>
            <a:br>
              <a:rPr lang="en-US" dirty="0" smtClean="0"/>
            </a:br>
            <a:r>
              <a:rPr lang="ru-RU" dirty="0" smtClean="0"/>
              <a:t>общая негативная установка на жизненные и профессиональные перспективы (по типу «как ни старайся, все равно ничего не получится»).</a:t>
            </a:r>
          </a:p>
          <a:p>
            <a:pPr marL="304747" indent="-304747" defTabSz="1218987" eaLnBrk="1" fontAlgn="auto" hangingPunct="1">
              <a:spcBef>
                <a:spcPts val="1866"/>
              </a:spcBef>
              <a:spcAft>
                <a:spcPts val="0"/>
              </a:spcAft>
              <a:buFont typeface="Arial" pitchFamily="34" charset="0"/>
              <a:buChar char="•"/>
              <a:defRPr/>
            </a:pPr>
            <a:endParaRPr lang="ru-RU" dirty="0"/>
          </a:p>
        </p:txBody>
      </p:sp>
      <p:sp>
        <p:nvSpPr>
          <p:cNvPr id="4" name="4-конечная звезда 3"/>
          <p:cNvSpPr/>
          <p:nvPr/>
        </p:nvSpPr>
        <p:spPr>
          <a:xfrm>
            <a:off x="928688" y="185737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4-конечная звезда 4"/>
          <p:cNvSpPr/>
          <p:nvPr/>
        </p:nvSpPr>
        <p:spPr>
          <a:xfrm>
            <a:off x="928688" y="242887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4-конечная звезда 5"/>
          <p:cNvSpPr/>
          <p:nvPr/>
        </p:nvSpPr>
        <p:spPr>
          <a:xfrm>
            <a:off x="900113" y="3068638"/>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4-конечная звезда 6"/>
          <p:cNvSpPr/>
          <p:nvPr/>
        </p:nvSpPr>
        <p:spPr>
          <a:xfrm>
            <a:off x="928688" y="3429000"/>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4-конечная звезда 7"/>
          <p:cNvSpPr/>
          <p:nvPr/>
        </p:nvSpPr>
        <p:spPr>
          <a:xfrm>
            <a:off x="928688" y="4000500"/>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4-конечная звезда 8"/>
          <p:cNvSpPr/>
          <p:nvPr/>
        </p:nvSpPr>
        <p:spPr>
          <a:xfrm>
            <a:off x="857250" y="4572000"/>
            <a:ext cx="285750" cy="285750"/>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4-конечная звезда 9"/>
          <p:cNvSpPr/>
          <p:nvPr/>
        </p:nvSpPr>
        <p:spPr>
          <a:xfrm>
            <a:off x="857250" y="5214938"/>
            <a:ext cx="285750" cy="285750"/>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357166"/>
            <a:ext cx="8191504" cy="1785950"/>
          </a:xfrm>
        </p:spPr>
        <p:txBody>
          <a:bodyPr rtlCol="0">
            <a:normAutofit fontScale="90000"/>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Поведенческие симптомы: </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857250" y="1428750"/>
            <a:ext cx="7620000" cy="4470400"/>
          </a:xfrm>
        </p:spPr>
        <p:txBody>
          <a:bodyPr>
            <a:normAutofit/>
          </a:bodyPr>
          <a:lstStyle/>
          <a:p>
            <a:pPr eaLnBrk="1" hangingPunct="1">
              <a:lnSpc>
                <a:spcPct val="75000"/>
              </a:lnSpc>
              <a:buFont typeface="Arial" charset="0"/>
              <a:buNone/>
            </a:pPr>
            <a:r>
              <a:rPr lang="en-US" sz="1500" smtClean="0"/>
              <a:t>      </a:t>
            </a:r>
            <a:r>
              <a:rPr lang="ru-RU" sz="1500" smtClean="0"/>
              <a:t>ощущение, что работа становится все тяжелее и тяжелее, а выполнять ее все труднее и труднее;</a:t>
            </a:r>
            <a:endParaRPr lang="en-US" sz="1500" smtClean="0"/>
          </a:p>
          <a:p>
            <a:pPr eaLnBrk="1" hangingPunct="1">
              <a:lnSpc>
                <a:spcPct val="75000"/>
              </a:lnSpc>
              <a:buFont typeface="Arial" charset="0"/>
              <a:buNone/>
            </a:pPr>
            <a:r>
              <a:rPr lang="en-US" sz="1500" smtClean="0"/>
              <a:t>      </a:t>
            </a:r>
            <a:r>
              <a:rPr lang="ru-RU" sz="1500" smtClean="0"/>
              <a:t>сотрудник заметно меняет свой рабочий режим (увеличивает или сокращает время работы);</a:t>
            </a:r>
            <a:endParaRPr lang="en-US" sz="1500" smtClean="0"/>
          </a:p>
          <a:p>
            <a:pPr eaLnBrk="1" hangingPunct="1">
              <a:lnSpc>
                <a:spcPct val="75000"/>
              </a:lnSpc>
              <a:buFont typeface="Arial" charset="0"/>
              <a:buNone/>
            </a:pPr>
            <a:r>
              <a:rPr lang="ru-RU" sz="1500" smtClean="0"/>
              <a:t> </a:t>
            </a:r>
            <a:r>
              <a:rPr lang="en-US" sz="1500" smtClean="0"/>
              <a:t>     </a:t>
            </a:r>
            <a:r>
              <a:rPr lang="ru-RU" sz="1500" smtClean="0"/>
              <a:t>постоянно без необходимости, берет работу домой, но дома ее не делает; </a:t>
            </a:r>
            <a:endParaRPr lang="en-US" sz="1500" smtClean="0"/>
          </a:p>
          <a:p>
            <a:pPr eaLnBrk="1" hangingPunct="1">
              <a:lnSpc>
                <a:spcPct val="75000"/>
              </a:lnSpc>
              <a:buFont typeface="Arial" charset="0"/>
              <a:buNone/>
            </a:pPr>
            <a:r>
              <a:rPr lang="en-US" sz="1500" smtClean="0"/>
              <a:t>      </a:t>
            </a:r>
            <a:r>
              <a:rPr lang="ru-RU" sz="1500" smtClean="0"/>
              <a:t>чувство бесполезности, неверие в улучшения, снижение энтузиазма по отношению к работе, безразличие к результатам; </a:t>
            </a:r>
            <a:endParaRPr lang="en-US" sz="1500" smtClean="0"/>
          </a:p>
          <a:p>
            <a:pPr eaLnBrk="1" hangingPunct="1">
              <a:lnSpc>
                <a:spcPct val="75000"/>
              </a:lnSpc>
              <a:buFont typeface="Arial" charset="0"/>
              <a:buNone/>
            </a:pPr>
            <a:r>
              <a:rPr lang="en-US" sz="1500" smtClean="0"/>
              <a:t>      </a:t>
            </a:r>
            <a:r>
              <a:rPr lang="ru-RU" sz="1500" smtClean="0"/>
              <a:t>невыполнение важных, приоритетных задач и «застревание» на мелких деталях; </a:t>
            </a:r>
            <a:endParaRPr lang="en-US" sz="1500" smtClean="0"/>
          </a:p>
          <a:p>
            <a:pPr eaLnBrk="1" hangingPunct="1">
              <a:lnSpc>
                <a:spcPct val="75000"/>
              </a:lnSpc>
              <a:buFont typeface="Arial" charset="0"/>
              <a:buNone/>
            </a:pPr>
            <a:r>
              <a:rPr lang="en-US" sz="1500" smtClean="0"/>
              <a:t>      </a:t>
            </a:r>
            <a:r>
              <a:rPr lang="ru-RU" sz="1500" smtClean="0"/>
              <a:t>дистанцированность от сотрудников и клиентов, повышение неадекватной критичности; </a:t>
            </a:r>
            <a:endParaRPr lang="en-US" sz="1500" smtClean="0"/>
          </a:p>
          <a:p>
            <a:pPr eaLnBrk="1" hangingPunct="1">
              <a:lnSpc>
                <a:spcPct val="75000"/>
              </a:lnSpc>
              <a:buFont typeface="Arial" charset="0"/>
              <a:buNone/>
            </a:pPr>
            <a:r>
              <a:rPr lang="en-US" sz="1500" smtClean="0"/>
              <a:t>      </a:t>
            </a:r>
            <a:r>
              <a:rPr lang="ru-RU" sz="1500" smtClean="0"/>
              <a:t>злоупотребление алкоголем, резкое возрастание выкуренных за день сигарет, применение наркотических средств.</a:t>
            </a:r>
          </a:p>
        </p:txBody>
      </p:sp>
      <p:sp>
        <p:nvSpPr>
          <p:cNvPr id="4" name="4-конечная звезда 3"/>
          <p:cNvSpPr/>
          <p:nvPr/>
        </p:nvSpPr>
        <p:spPr>
          <a:xfrm>
            <a:off x="928688" y="1500188"/>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4-конечная звезда 4"/>
          <p:cNvSpPr/>
          <p:nvPr/>
        </p:nvSpPr>
        <p:spPr>
          <a:xfrm>
            <a:off x="928688" y="2071688"/>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4-конечная звезда 5"/>
          <p:cNvSpPr/>
          <p:nvPr/>
        </p:nvSpPr>
        <p:spPr>
          <a:xfrm>
            <a:off x="928688" y="271462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4-конечная звезда 6"/>
          <p:cNvSpPr/>
          <p:nvPr/>
        </p:nvSpPr>
        <p:spPr>
          <a:xfrm>
            <a:off x="928688" y="3357563"/>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4-конечная звезда 7"/>
          <p:cNvSpPr/>
          <p:nvPr/>
        </p:nvSpPr>
        <p:spPr>
          <a:xfrm>
            <a:off x="928688" y="385762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4-конечная звезда 8"/>
          <p:cNvSpPr/>
          <p:nvPr/>
        </p:nvSpPr>
        <p:spPr>
          <a:xfrm>
            <a:off x="928688" y="500062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4-конечная звезда 9"/>
          <p:cNvSpPr/>
          <p:nvPr/>
        </p:nvSpPr>
        <p:spPr>
          <a:xfrm>
            <a:off x="928688" y="442912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8143932" cy="1071570"/>
          </a:xfrm>
        </p:spPr>
        <p:txBody>
          <a:bodyPr rtlCol="0">
            <a:normAutofit fontScale="90000"/>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Психофизические симптомы:</a:t>
            </a:r>
            <a:r>
              <a:rPr lang="ru-RU" dirty="0" smtClean="0"/>
              <a:t/>
            </a:r>
            <a:br>
              <a:rPr lang="ru-RU" dirty="0" smtClean="0"/>
            </a:br>
            <a:endParaRPr lang="ru-RU" dirty="0"/>
          </a:p>
        </p:txBody>
      </p:sp>
      <p:sp>
        <p:nvSpPr>
          <p:cNvPr id="3" name="Содержимое 2"/>
          <p:cNvSpPr>
            <a:spLocks noGrp="1"/>
          </p:cNvSpPr>
          <p:nvPr>
            <p:ph idx="1"/>
          </p:nvPr>
        </p:nvSpPr>
        <p:spPr>
          <a:xfrm>
            <a:off x="838200" y="1071563"/>
            <a:ext cx="7620000" cy="5429250"/>
          </a:xfrm>
        </p:spPr>
        <p:txBody>
          <a:bodyPr rtlCol="0">
            <a:normAutofit fontScale="62500" lnSpcReduction="20000"/>
          </a:bodyPr>
          <a:lstStyle/>
          <a:p>
            <a:pPr marL="304747" indent="-304747" defTabSz="1218987" eaLnBrk="1" fontAlgn="auto" hangingPunct="1">
              <a:spcBef>
                <a:spcPts val="1866"/>
              </a:spcBef>
              <a:spcAft>
                <a:spcPts val="0"/>
              </a:spcAft>
              <a:buFont typeface="Arial" pitchFamily="34" charset="0"/>
              <a:buNone/>
              <a:defRPr/>
            </a:pPr>
            <a:r>
              <a:rPr lang="ru-RU" dirty="0" smtClean="0"/>
              <a:t>     чувство постоянной усталости не только по вечерам, но и по утрам, (симптом хронической усталости); </a:t>
            </a:r>
            <a:br>
              <a:rPr lang="ru-RU" dirty="0" smtClean="0"/>
            </a:br>
            <a:r>
              <a:rPr lang="ru-RU" dirty="0" smtClean="0"/>
              <a:t/>
            </a:r>
            <a:br>
              <a:rPr lang="ru-RU" dirty="0" smtClean="0"/>
            </a:br>
            <a:r>
              <a:rPr lang="ru-RU" dirty="0" smtClean="0"/>
              <a:t>ощущение эмоционального и физического истощения;</a:t>
            </a:r>
            <a:br>
              <a:rPr lang="ru-RU" dirty="0" smtClean="0"/>
            </a:br>
            <a:r>
              <a:rPr lang="ru-RU" dirty="0" smtClean="0"/>
              <a:t/>
            </a:r>
            <a:br>
              <a:rPr lang="ru-RU" dirty="0" smtClean="0"/>
            </a:br>
            <a:r>
              <a:rPr lang="ru-RU" dirty="0" smtClean="0"/>
              <a:t> снижение восприимчивости и реактивности в связи с изменениями внешней среды (отсутствие реакции любопытства на фактор новизны или реакции страха на опасную ситуацию);</a:t>
            </a:r>
            <a:br>
              <a:rPr lang="ru-RU" dirty="0" smtClean="0"/>
            </a:br>
            <a:r>
              <a:rPr lang="ru-RU" dirty="0" smtClean="0"/>
              <a:t/>
            </a:r>
            <a:br>
              <a:rPr lang="ru-RU" dirty="0" smtClean="0"/>
            </a:br>
            <a:r>
              <a:rPr lang="ru-RU" dirty="0" smtClean="0"/>
              <a:t> общая </a:t>
            </a:r>
            <a:r>
              <a:rPr lang="ru-RU" dirty="0" err="1" smtClean="0"/>
              <a:t>аустенизация</a:t>
            </a:r>
            <a:r>
              <a:rPr lang="ru-RU" dirty="0" smtClean="0"/>
              <a:t> (слабость, снижение активности и энергии, ухудшение биохимии крови и гормональных показателей);</a:t>
            </a:r>
            <a:br>
              <a:rPr lang="ru-RU" dirty="0" smtClean="0"/>
            </a:br>
            <a:r>
              <a:rPr lang="ru-RU" dirty="0" smtClean="0"/>
              <a:t/>
            </a:r>
            <a:br>
              <a:rPr lang="ru-RU" dirty="0" smtClean="0"/>
            </a:br>
            <a:r>
              <a:rPr lang="ru-RU" dirty="0" smtClean="0"/>
              <a:t> частые беспричинные головные боли;</a:t>
            </a:r>
            <a:br>
              <a:rPr lang="ru-RU" dirty="0" smtClean="0"/>
            </a:br>
            <a:r>
              <a:rPr lang="ru-RU" dirty="0" smtClean="0"/>
              <a:t/>
            </a:r>
            <a:br>
              <a:rPr lang="ru-RU" dirty="0" smtClean="0"/>
            </a:br>
            <a:r>
              <a:rPr lang="ru-RU" dirty="0" smtClean="0"/>
              <a:t> постоянные расстройства желудочно-кишечного тракта;</a:t>
            </a:r>
            <a:br>
              <a:rPr lang="ru-RU" dirty="0" smtClean="0"/>
            </a:br>
            <a:r>
              <a:rPr lang="ru-RU" dirty="0" smtClean="0"/>
              <a:t/>
            </a:r>
            <a:br>
              <a:rPr lang="ru-RU" dirty="0" smtClean="0"/>
            </a:br>
            <a:r>
              <a:rPr lang="ru-RU" dirty="0" smtClean="0"/>
              <a:t> резкая потеря или резкое увеличение веса;</a:t>
            </a:r>
            <a:br>
              <a:rPr lang="ru-RU" dirty="0" smtClean="0"/>
            </a:br>
            <a:r>
              <a:rPr lang="ru-RU" dirty="0" smtClean="0"/>
              <a:t/>
            </a:r>
            <a:br>
              <a:rPr lang="ru-RU" dirty="0" smtClean="0"/>
            </a:br>
            <a:r>
              <a:rPr lang="ru-RU" dirty="0" smtClean="0"/>
              <a:t> полная или частичная бессонница; </a:t>
            </a:r>
            <a:br>
              <a:rPr lang="ru-RU" dirty="0" smtClean="0"/>
            </a:br>
            <a:r>
              <a:rPr lang="ru-RU" dirty="0" smtClean="0"/>
              <a:t/>
            </a:r>
            <a:br>
              <a:rPr lang="ru-RU" dirty="0" smtClean="0"/>
            </a:br>
            <a:r>
              <a:rPr lang="ru-RU" dirty="0" smtClean="0"/>
              <a:t>постоянное заторможенное, сонливое состояние и желание спать в течение всего дня; </a:t>
            </a:r>
            <a:br>
              <a:rPr lang="ru-RU" dirty="0" smtClean="0"/>
            </a:br>
            <a:r>
              <a:rPr lang="ru-RU" dirty="0" smtClean="0"/>
              <a:t/>
            </a:r>
            <a:br>
              <a:rPr lang="ru-RU" dirty="0" smtClean="0"/>
            </a:br>
            <a:r>
              <a:rPr lang="ru-RU" dirty="0" smtClean="0"/>
              <a:t>одышка или нарушения дыхания при физической или эмоциональной нагрузке; </a:t>
            </a:r>
            <a:br>
              <a:rPr lang="ru-RU" dirty="0" smtClean="0"/>
            </a:br>
            <a:r>
              <a:rPr lang="ru-RU" dirty="0" smtClean="0"/>
              <a:t/>
            </a:r>
            <a:br>
              <a:rPr lang="ru-RU" dirty="0" smtClean="0"/>
            </a:br>
            <a:r>
              <a:rPr lang="ru-RU" dirty="0" smtClean="0"/>
              <a:t>заметное снижение внешней и внутренней сенсорной чувствительности: ухудшение зрения, слуха, обоняния и осязания, потеря внутренних, телесных ощущений.</a:t>
            </a:r>
            <a:endParaRPr lang="ru-RU" dirty="0"/>
          </a:p>
        </p:txBody>
      </p:sp>
      <p:sp>
        <p:nvSpPr>
          <p:cNvPr id="4" name="4-конечная звезда 3"/>
          <p:cNvSpPr/>
          <p:nvPr/>
        </p:nvSpPr>
        <p:spPr>
          <a:xfrm>
            <a:off x="857250" y="1143000"/>
            <a:ext cx="214313"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4-конечная звезда 4"/>
          <p:cNvSpPr/>
          <p:nvPr/>
        </p:nvSpPr>
        <p:spPr>
          <a:xfrm>
            <a:off x="857250" y="1571625"/>
            <a:ext cx="214313"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4-конечная звезда 5"/>
          <p:cNvSpPr/>
          <p:nvPr/>
        </p:nvSpPr>
        <p:spPr>
          <a:xfrm>
            <a:off x="857250" y="2071688"/>
            <a:ext cx="214313"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4-конечная звезда 6"/>
          <p:cNvSpPr/>
          <p:nvPr/>
        </p:nvSpPr>
        <p:spPr>
          <a:xfrm>
            <a:off x="928688" y="271462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4-конечная звезда 7"/>
          <p:cNvSpPr/>
          <p:nvPr/>
        </p:nvSpPr>
        <p:spPr>
          <a:xfrm>
            <a:off x="928688" y="3143250"/>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4-конечная звезда 8"/>
          <p:cNvSpPr/>
          <p:nvPr/>
        </p:nvSpPr>
        <p:spPr>
          <a:xfrm>
            <a:off x="928688" y="3429000"/>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4-конечная звезда 9"/>
          <p:cNvSpPr/>
          <p:nvPr/>
        </p:nvSpPr>
        <p:spPr>
          <a:xfrm>
            <a:off x="928688" y="3857625"/>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4-конечная звезда 10"/>
          <p:cNvSpPr/>
          <p:nvPr/>
        </p:nvSpPr>
        <p:spPr>
          <a:xfrm>
            <a:off x="928688" y="4214813"/>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4-конечная звезда 11"/>
          <p:cNvSpPr/>
          <p:nvPr/>
        </p:nvSpPr>
        <p:spPr>
          <a:xfrm>
            <a:off x="928688" y="5143500"/>
            <a:ext cx="214312" cy="214313"/>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4-конечная звезда 12"/>
          <p:cNvSpPr/>
          <p:nvPr/>
        </p:nvSpPr>
        <p:spPr>
          <a:xfrm>
            <a:off x="928688" y="4643438"/>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4-конечная звезда 13"/>
          <p:cNvSpPr/>
          <p:nvPr/>
        </p:nvSpPr>
        <p:spPr>
          <a:xfrm>
            <a:off x="928688" y="5643563"/>
            <a:ext cx="214312" cy="214312"/>
          </a:xfrm>
          <a:prstGeom prst="star4">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pPr eaLnBrk="1" hangingPunct="1"/>
            <a:endParaRPr lang="ru-RU" smtClean="0"/>
          </a:p>
        </p:txBody>
      </p:sp>
      <p:sp>
        <p:nvSpPr>
          <p:cNvPr id="25602" name="Содержимое 2"/>
          <p:cNvSpPr>
            <a:spLocks noGrp="1"/>
          </p:cNvSpPr>
          <p:nvPr>
            <p:ph idx="1"/>
          </p:nvPr>
        </p:nvSpPr>
        <p:spPr/>
        <p:txBody>
          <a:bodyPr/>
          <a:lstStyle/>
          <a:p>
            <a:pPr eaLnBrk="1" hangingPunct="1"/>
            <a:endParaRPr lang="ru-RU" smtClean="0"/>
          </a:p>
        </p:txBody>
      </p:sp>
      <p:pic>
        <p:nvPicPr>
          <p:cNvPr id="25603" name="Picture 6" descr="http://900igr.net/datas/fizkultura/Zdorove-uchitelja/0006-006-Otsenka-riska-formirovanija-sindroma-professionalnogo-vygoranija.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357166"/>
            <a:ext cx="7620000" cy="1138222"/>
          </a:xfrm>
        </p:spPr>
        <p:txBody>
          <a:bodyPr rtlCol="0">
            <a:normAutofit fontScale="90000"/>
          </a:bodyPr>
          <a:lstStyle/>
          <a:p>
            <a:pPr defTabSz="1218987" eaLnBrk="1" fontAlgn="auto" hangingPunct="1">
              <a:spcAft>
                <a:spcPts val="0"/>
              </a:spcAft>
              <a:defRPr/>
            </a:pPr>
            <a:r>
              <a:rPr lang="ru-RU" sz="27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Как вы думаете, какие факторы способствуют возникновению синдрома “выгорания”?</a:t>
            </a:r>
            <a:r>
              <a:rPr lang="ru-RU" sz="3600" dirty="0" smtClean="0"/>
              <a:t/>
            </a:r>
            <a:br>
              <a:rPr lang="ru-RU" sz="3600" dirty="0" smtClean="0"/>
            </a:br>
            <a:endParaRPr lang="ru-RU" sz="3600" dirty="0"/>
          </a:p>
        </p:txBody>
      </p:sp>
      <p:sp>
        <p:nvSpPr>
          <p:cNvPr id="3" name="Содержимое 2"/>
          <p:cNvSpPr>
            <a:spLocks noGrp="1"/>
          </p:cNvSpPr>
          <p:nvPr>
            <p:ph idx="1"/>
          </p:nvPr>
        </p:nvSpPr>
        <p:spPr>
          <a:xfrm>
            <a:off x="785813" y="1143000"/>
            <a:ext cx="7620000" cy="5429250"/>
          </a:xfrm>
        </p:spPr>
        <p:txBody>
          <a:bodyPr rtlCol="0">
            <a:normAutofit fontScale="85000" lnSpcReduction="20000"/>
          </a:bodyPr>
          <a:lstStyle/>
          <a:p>
            <a:pPr marL="304747" indent="-304747" defTabSz="1218987" eaLnBrk="1" fontAlgn="auto" hangingPunct="1">
              <a:spcBef>
                <a:spcPts val="1866"/>
              </a:spcBef>
              <a:spcAft>
                <a:spcPts val="0"/>
              </a:spcAft>
              <a:buFont typeface="Arial" pitchFamily="34" charset="0"/>
              <a:buNone/>
              <a:defRPr/>
            </a:pPr>
            <a:r>
              <a:rPr lang="ru-RU" sz="2000" b="1" dirty="0" smtClean="0"/>
              <a:t>Основной фактор – это хронический стресс на рабочем месте, к которому приводят:</a:t>
            </a:r>
          </a:p>
          <a:p>
            <a:pPr marL="304747" indent="-304747" defTabSz="1218987" eaLnBrk="1" fontAlgn="auto" hangingPunct="1">
              <a:spcBef>
                <a:spcPts val="1866"/>
              </a:spcBef>
              <a:spcAft>
                <a:spcPts val="0"/>
              </a:spcAft>
              <a:buFont typeface="Arial" pitchFamily="34" charset="0"/>
              <a:buChar char="•"/>
              <a:defRPr/>
            </a:pPr>
            <a:r>
              <a:rPr lang="ru-RU" sz="2000" b="1" dirty="0" smtClean="0"/>
              <a:t> предъявление завышенных требований и высокая рабочая нагрузка,</a:t>
            </a:r>
          </a:p>
          <a:p>
            <a:pPr marL="304747" indent="-304747" defTabSz="1218987" eaLnBrk="1" fontAlgn="auto" hangingPunct="1">
              <a:spcBef>
                <a:spcPts val="1866"/>
              </a:spcBef>
              <a:spcAft>
                <a:spcPts val="0"/>
              </a:spcAft>
              <a:buFont typeface="Arial" pitchFamily="34" charset="0"/>
              <a:buChar char="•"/>
              <a:defRPr/>
            </a:pPr>
            <a:r>
              <a:rPr lang="ru-RU" sz="2000" b="1" dirty="0" smtClean="0"/>
              <a:t> отсутствие или недостаток поддержки со стороны коллег и начальства,</a:t>
            </a:r>
          </a:p>
          <a:p>
            <a:pPr marL="304747" indent="-304747" defTabSz="1218987" eaLnBrk="1" fontAlgn="auto" hangingPunct="1">
              <a:spcBef>
                <a:spcPts val="1866"/>
              </a:spcBef>
              <a:spcAft>
                <a:spcPts val="0"/>
              </a:spcAft>
              <a:buFont typeface="Arial" pitchFamily="34" charset="0"/>
              <a:buChar char="•"/>
              <a:defRPr/>
            </a:pPr>
            <a:r>
              <a:rPr lang="ru-RU" sz="2000" b="1" dirty="0" smtClean="0"/>
              <a:t> недостаток вознаграждения за работу, как моральное, так и материальное,</a:t>
            </a:r>
          </a:p>
          <a:p>
            <a:pPr marL="304747" indent="-304747" defTabSz="1218987" eaLnBrk="1" fontAlgn="auto" hangingPunct="1">
              <a:spcBef>
                <a:spcPts val="1866"/>
              </a:spcBef>
              <a:spcAft>
                <a:spcPts val="0"/>
              </a:spcAft>
              <a:buFont typeface="Arial" pitchFamily="34" charset="0"/>
              <a:buChar char="•"/>
              <a:defRPr/>
            </a:pPr>
            <a:r>
              <a:rPr lang="ru-RU" sz="2000" b="1" dirty="0" smtClean="0"/>
              <a:t> невозможность влиять на принятие важных решений,</a:t>
            </a:r>
          </a:p>
          <a:p>
            <a:pPr marL="304747" indent="-304747" defTabSz="1218987" eaLnBrk="1" fontAlgn="auto" hangingPunct="1">
              <a:spcBef>
                <a:spcPts val="1866"/>
              </a:spcBef>
              <a:spcAft>
                <a:spcPts val="0"/>
              </a:spcAft>
              <a:buFont typeface="Arial" pitchFamily="34" charset="0"/>
              <a:buChar char="•"/>
              <a:defRPr/>
            </a:pPr>
            <a:r>
              <a:rPr lang="ru-RU" sz="2000" b="1" dirty="0" smtClean="0"/>
              <a:t> необходимость внешне проявлять эмоции, не соответствующие реальным (необходимость быть эмпатичным, вежливым улыбчивым),</a:t>
            </a:r>
          </a:p>
          <a:p>
            <a:pPr marL="304747" indent="-304747" defTabSz="1218987" eaLnBrk="1" fontAlgn="auto" hangingPunct="1">
              <a:spcBef>
                <a:spcPts val="1866"/>
              </a:spcBef>
              <a:spcAft>
                <a:spcPts val="0"/>
              </a:spcAft>
              <a:buFont typeface="Arial" pitchFamily="34" charset="0"/>
              <a:buChar char="•"/>
              <a:defRPr/>
            </a:pPr>
            <a:r>
              <a:rPr lang="ru-RU" sz="2000" b="1" dirty="0" smtClean="0"/>
              <a:t> работа с тяжелыми людьми,</a:t>
            </a:r>
          </a:p>
          <a:p>
            <a:pPr marL="304747" indent="-304747" defTabSz="1218987" eaLnBrk="1" fontAlgn="auto" hangingPunct="1">
              <a:spcBef>
                <a:spcPts val="1866"/>
              </a:spcBef>
              <a:spcAft>
                <a:spcPts val="0"/>
              </a:spcAft>
              <a:buFont typeface="Arial" pitchFamily="34" charset="0"/>
              <a:buChar char="•"/>
              <a:defRPr/>
            </a:pPr>
            <a:r>
              <a:rPr lang="ru-RU" sz="2000" b="1" dirty="0" smtClean="0"/>
              <a:t> отсутствие каких – либо интересов вне работы,</a:t>
            </a:r>
          </a:p>
          <a:p>
            <a:pPr marL="304747" indent="-304747" defTabSz="1218987" eaLnBrk="1" fontAlgn="auto" hangingPunct="1">
              <a:spcBef>
                <a:spcPts val="1866"/>
              </a:spcBef>
              <a:spcAft>
                <a:spcPts val="0"/>
              </a:spcAft>
              <a:buFont typeface="Arial" pitchFamily="34" charset="0"/>
              <a:buChar char="•"/>
              <a:defRPr/>
            </a:pPr>
            <a:r>
              <a:rPr lang="ru-RU" sz="2000" b="1" dirty="0" smtClean="0"/>
              <a:t> переживание несправедливости,</a:t>
            </a:r>
          </a:p>
          <a:p>
            <a:pPr marL="304747" indent="-304747" defTabSz="1218987" eaLnBrk="1" fontAlgn="auto" hangingPunct="1">
              <a:spcBef>
                <a:spcPts val="1866"/>
              </a:spcBef>
              <a:spcAft>
                <a:spcPts val="0"/>
              </a:spcAft>
              <a:buFont typeface="Arial" pitchFamily="34" charset="0"/>
              <a:buChar char="•"/>
              <a:defRPr/>
            </a:pPr>
            <a:r>
              <a:rPr lang="ru-RU" sz="2000" b="1" dirty="0" smtClean="0"/>
              <a:t> неудовлетворенность работой.</a:t>
            </a:r>
          </a:p>
          <a:p>
            <a:pPr marL="304747" indent="-304747" defTabSz="1218987" eaLnBrk="1" fontAlgn="auto" hangingPunct="1">
              <a:spcBef>
                <a:spcPts val="1866"/>
              </a:spcBef>
              <a:spcAft>
                <a:spcPts val="0"/>
              </a:spcAft>
              <a:buFont typeface="Arial" pitchFamily="34" charset="0"/>
              <a:buNone/>
              <a:defRPr/>
            </a:pPr>
            <a:endParaRPr lang="ru-RU" sz="2000"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http://cs621731.vk.me/v621731197/41f83/onI7cXD4reQ.jpg"/>
          <p:cNvPicPr>
            <a:picLocks noChangeAspect="1" noChangeArrowheads="1"/>
          </p:cNvPicPr>
          <p:nvPr/>
        </p:nvPicPr>
        <p:blipFill>
          <a:blip r:embed="rId2">
            <a:lum bright="40000" contrast="-30000"/>
          </a:blip>
          <a:srcRect/>
          <a:stretch>
            <a:fillRect/>
          </a:stretch>
        </p:blipFill>
        <p:spPr bwMode="auto">
          <a:xfrm>
            <a:off x="3408363" y="0"/>
            <a:ext cx="5735637" cy="6858000"/>
          </a:xfrm>
          <a:prstGeom prst="rect">
            <a:avLst/>
          </a:prstGeom>
          <a:noFill/>
          <a:ln w="9525">
            <a:noFill/>
            <a:miter lim="800000"/>
            <a:headEnd/>
            <a:tailEnd/>
          </a:ln>
        </p:spPr>
      </p:pic>
      <p:sp>
        <p:nvSpPr>
          <p:cNvPr id="2" name="Заголовок 1"/>
          <p:cNvSpPr>
            <a:spLocks noGrp="1"/>
          </p:cNvSpPr>
          <p:nvPr>
            <p:ph type="title"/>
          </p:nvPr>
        </p:nvSpPr>
        <p:spPr>
          <a:xfrm>
            <a:off x="571472" y="357166"/>
            <a:ext cx="8229600" cy="1143000"/>
          </a:xfrm>
        </p:spPr>
        <p:txBody>
          <a:bodyPr rtlCol="0">
            <a:noAutofit/>
          </a:bodyPr>
          <a:lstStyle/>
          <a:p>
            <a:pPr defTabSz="1218987" eaLnBrk="1" fontAlgn="auto" hangingPunct="1">
              <a:spcAft>
                <a:spcPts val="0"/>
              </a:spcAft>
              <a:defRPr/>
            </a:pP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СПОСОБЫ ПРОФИЛАКТИКИ СИНДРОМА ЭМОЦИОНАЛЬНОГО ВЫГОРАНИЯ</a:t>
            </a: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a:xfrm>
            <a:off x="500063" y="1500188"/>
            <a:ext cx="8229600" cy="4929187"/>
          </a:xfrm>
        </p:spPr>
        <p:txBody>
          <a:bodyPr rtlCol="0">
            <a:normAutofit fontScale="25000" lnSpcReduction="20000"/>
          </a:bodyPr>
          <a:lstStyle/>
          <a:p>
            <a:pPr marL="304747" indent="-304747" defTabSz="1218987" eaLnBrk="1" fontAlgn="auto" hangingPunct="1">
              <a:spcBef>
                <a:spcPts val="1866"/>
              </a:spcBef>
              <a:spcAft>
                <a:spcPts val="0"/>
              </a:spcAft>
              <a:buFont typeface="Arial" pitchFamily="34" charset="0"/>
              <a:buNone/>
              <a:defRPr/>
            </a:pPr>
            <a:r>
              <a:rPr lang="ru-RU" sz="6400" b="1" i="1" dirty="0" smtClean="0"/>
              <a:t>Р. Кочюнас </a:t>
            </a:r>
            <a:r>
              <a:rPr lang="ru-RU" sz="6400" b="1" dirty="0" smtClean="0"/>
              <a:t>предложил следующие способы предупреждения синдрома выгорания:</a:t>
            </a:r>
          </a:p>
          <a:p>
            <a:pPr marL="304747" indent="-304747" defTabSz="1218987" eaLnBrk="1" fontAlgn="auto" hangingPunct="1">
              <a:spcBef>
                <a:spcPts val="1866"/>
              </a:spcBef>
              <a:spcAft>
                <a:spcPts val="0"/>
              </a:spcAft>
              <a:buFont typeface="Arial" pitchFamily="34" charset="0"/>
              <a:buChar char="•"/>
              <a:defRPr/>
            </a:pPr>
            <a:r>
              <a:rPr lang="ru-RU" sz="6400" b="1" dirty="0" smtClean="0"/>
              <a:t>культивирование других интересов, не связанных с профессиональной деятельностью, сочетание работы с учебой, исследованиями, написанием научных работ;</a:t>
            </a:r>
          </a:p>
          <a:p>
            <a:pPr marL="304747" indent="-304747" defTabSz="1218987" eaLnBrk="1" fontAlgn="auto" hangingPunct="1">
              <a:spcBef>
                <a:spcPts val="1866"/>
              </a:spcBef>
              <a:spcAft>
                <a:spcPts val="0"/>
              </a:spcAft>
              <a:buFont typeface="Arial" pitchFamily="34" charset="0"/>
              <a:buChar char="•"/>
              <a:defRPr/>
            </a:pPr>
            <a:r>
              <a:rPr lang="ru-RU" sz="6400" b="1" dirty="0" smtClean="0"/>
              <a:t>внесение разнообразия в свою работу, создание новых проектов и их реализация без ожидания санкционирования со стороны официальных инстанций;</a:t>
            </a:r>
          </a:p>
          <a:p>
            <a:pPr marL="304747" indent="-304747" defTabSz="1218987" eaLnBrk="1" fontAlgn="auto" hangingPunct="1">
              <a:spcBef>
                <a:spcPts val="1866"/>
              </a:spcBef>
              <a:spcAft>
                <a:spcPts val="0"/>
              </a:spcAft>
              <a:buFont typeface="Arial" pitchFamily="34" charset="0"/>
              <a:buChar char="•"/>
              <a:defRPr/>
            </a:pPr>
            <a:r>
              <a:rPr lang="ru-RU" sz="6400" b="1" dirty="0" smtClean="0"/>
              <a:t>поддержание своего здоровья, соблюдение режима сна и питания, овладение техникой расслабления, медитации;</a:t>
            </a:r>
          </a:p>
          <a:p>
            <a:pPr marL="304747" indent="-304747" defTabSz="1218987" eaLnBrk="1" fontAlgn="auto" hangingPunct="1">
              <a:spcBef>
                <a:spcPts val="1866"/>
              </a:spcBef>
              <a:spcAft>
                <a:spcPts val="0"/>
              </a:spcAft>
              <a:buFont typeface="Arial" pitchFamily="34" charset="0"/>
              <a:buChar char="•"/>
              <a:defRPr/>
            </a:pPr>
            <a:r>
              <a:rPr lang="ru-RU" sz="6400" b="1" dirty="0" smtClean="0"/>
              <a:t> удовлетворительная социальная жизнь, наличие нескольких друзей (желательно других профессии), во взаимоотношениях с которыми существует баланс;</a:t>
            </a:r>
          </a:p>
          <a:p>
            <a:pPr marL="304747" indent="-304747" defTabSz="1218987" eaLnBrk="1" fontAlgn="auto" hangingPunct="1">
              <a:spcBef>
                <a:spcPts val="1866"/>
              </a:spcBef>
              <a:spcAft>
                <a:spcPts val="0"/>
              </a:spcAft>
              <a:buFont typeface="Arial" pitchFamily="34" charset="0"/>
              <a:buChar char="•"/>
              <a:defRPr/>
            </a:pPr>
            <a:r>
              <a:rPr lang="ru-RU" sz="6400" b="1" dirty="0" smtClean="0"/>
              <a:t>стремление к тому, чего хочется, без надежды стать победителем во всех случаях и умение проигрывать без ненужных самоуничижения и агрессивности;</a:t>
            </a:r>
          </a:p>
          <a:p>
            <a:pPr marL="304747" indent="-304747" defTabSz="1218987" eaLnBrk="1" fontAlgn="auto" hangingPunct="1">
              <a:spcBef>
                <a:spcPts val="1866"/>
              </a:spcBef>
              <a:spcAft>
                <a:spcPts val="0"/>
              </a:spcAft>
              <a:buFont typeface="Arial" pitchFamily="34" charset="0"/>
              <a:buChar char="•"/>
              <a:defRPr/>
            </a:pPr>
            <a:r>
              <a:rPr lang="ru-RU" sz="6400" b="1" dirty="0" smtClean="0"/>
              <a:t>способность к самооценке без упования только на уважение окружающих;</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http://cs621731.vk.me/v621731197/41f83/onI7cXD4reQ.jpg"/>
          <p:cNvPicPr>
            <a:picLocks noChangeAspect="1" noChangeArrowheads="1"/>
          </p:cNvPicPr>
          <p:nvPr/>
        </p:nvPicPr>
        <p:blipFill>
          <a:blip r:embed="rId2">
            <a:lum bright="40000" contrast="-30000"/>
          </a:blip>
          <a:srcRect/>
          <a:stretch>
            <a:fillRect/>
          </a:stretch>
        </p:blipFill>
        <p:spPr bwMode="auto">
          <a:xfrm>
            <a:off x="3429000" y="0"/>
            <a:ext cx="5715000" cy="6800850"/>
          </a:xfrm>
          <a:prstGeom prst="rect">
            <a:avLst/>
          </a:prstGeom>
          <a:noFill/>
          <a:ln w="9525">
            <a:noFill/>
            <a:miter lim="800000"/>
            <a:headEnd/>
            <a:tailEnd/>
          </a:ln>
        </p:spPr>
      </p:pic>
      <p:sp>
        <p:nvSpPr>
          <p:cNvPr id="3" name="Содержимое 2"/>
          <p:cNvSpPr>
            <a:spLocks noGrp="1"/>
          </p:cNvSpPr>
          <p:nvPr>
            <p:ph idx="1"/>
          </p:nvPr>
        </p:nvSpPr>
        <p:spPr>
          <a:xfrm>
            <a:off x="428625" y="285750"/>
            <a:ext cx="8229600" cy="4429125"/>
          </a:xfrm>
        </p:spPr>
        <p:txBody>
          <a:bodyPr rtlCol="0">
            <a:normAutofit fontScale="25000" lnSpcReduction="20000"/>
          </a:bodyPr>
          <a:lstStyle/>
          <a:p>
            <a:pPr marL="304747" indent="-304747" defTabSz="1218987" eaLnBrk="1" fontAlgn="auto" hangingPunct="1">
              <a:spcBef>
                <a:spcPts val="1866"/>
              </a:spcBef>
              <a:spcAft>
                <a:spcPts val="0"/>
              </a:spcAft>
              <a:buFont typeface="Arial" pitchFamily="34" charset="0"/>
              <a:buChar char="•"/>
              <a:defRPr/>
            </a:pPr>
            <a:r>
              <a:rPr lang="ru-RU" sz="6400" b="1" dirty="0" smtClean="0"/>
              <a:t>открытость новому опыту;</a:t>
            </a:r>
          </a:p>
          <a:p>
            <a:pPr marL="304747" indent="-304747" defTabSz="1218987" eaLnBrk="1" fontAlgn="auto" hangingPunct="1">
              <a:spcBef>
                <a:spcPts val="1866"/>
              </a:spcBef>
              <a:spcAft>
                <a:spcPts val="0"/>
              </a:spcAft>
              <a:buFont typeface="Arial" pitchFamily="34" charset="0"/>
              <a:buChar char="•"/>
              <a:defRPr/>
            </a:pPr>
            <a:r>
              <a:rPr lang="ru-RU" sz="6400" b="1" dirty="0" smtClean="0"/>
              <a:t>умение не спешить и давать себе достаточно времени для достижения позитивного результата в работе и жизни;</a:t>
            </a:r>
          </a:p>
          <a:p>
            <a:pPr marL="304747" indent="-304747" defTabSz="1218987" eaLnBrk="1" fontAlgn="auto" hangingPunct="1">
              <a:spcBef>
                <a:spcPts val="1866"/>
              </a:spcBef>
              <a:spcAft>
                <a:spcPts val="0"/>
              </a:spcAft>
              <a:buFont typeface="Arial" pitchFamily="34" charset="0"/>
              <a:buChar char="•"/>
              <a:defRPr/>
            </a:pPr>
            <a:r>
              <a:rPr lang="ru-RU" sz="6400" b="1" dirty="0" smtClean="0"/>
              <a:t>обдуманные обязательства (например, не следует брать на себя большую ответственность за клиента, чем он сам);</a:t>
            </a:r>
          </a:p>
          <a:p>
            <a:pPr marL="304747" indent="-304747" defTabSz="1218987" eaLnBrk="1" fontAlgn="auto" hangingPunct="1">
              <a:spcBef>
                <a:spcPts val="1866"/>
              </a:spcBef>
              <a:spcAft>
                <a:spcPts val="0"/>
              </a:spcAft>
              <a:buFont typeface="Arial" pitchFamily="34" charset="0"/>
              <a:buChar char="•"/>
              <a:defRPr/>
            </a:pPr>
            <a:r>
              <a:rPr lang="ru-RU" sz="6400" b="1" dirty="0" smtClean="0"/>
              <a:t>чтение не только профессиональной литературы, но и другой литературы для своего удовольствия без ориентации на какую-либо пользу;</a:t>
            </a:r>
          </a:p>
          <a:p>
            <a:pPr marL="304747" indent="-304747" defTabSz="1218987" eaLnBrk="1" fontAlgn="auto" hangingPunct="1">
              <a:spcBef>
                <a:spcPts val="1866"/>
              </a:spcBef>
              <a:spcAft>
                <a:spcPts val="0"/>
              </a:spcAft>
              <a:buFont typeface="Arial" pitchFamily="34" charset="0"/>
              <a:buChar char="•"/>
              <a:defRPr/>
            </a:pPr>
            <a:r>
              <a:rPr lang="ru-RU" sz="6400" b="1" dirty="0" smtClean="0"/>
              <a:t>участие в семинарах, конференциях, где предоставляется возможность встретиться с новыми людьми и обменяться опытом;</a:t>
            </a:r>
          </a:p>
          <a:p>
            <a:pPr marL="304747" indent="-304747" defTabSz="1218987" eaLnBrk="1" fontAlgn="auto" hangingPunct="1">
              <a:spcBef>
                <a:spcPts val="1866"/>
              </a:spcBef>
              <a:spcAft>
                <a:spcPts val="0"/>
              </a:spcAft>
              <a:buFont typeface="Arial" pitchFamily="34" charset="0"/>
              <a:buChar char="•"/>
              <a:defRPr/>
            </a:pPr>
            <a:r>
              <a:rPr lang="ru-RU" sz="6400" b="1" dirty="0" smtClean="0"/>
              <a:t>периодическая совместная работа с коллегами, значительно отличающимися профессионально и личностно;</a:t>
            </a:r>
          </a:p>
          <a:p>
            <a:pPr marL="304747" indent="-304747" defTabSz="1218987" eaLnBrk="1" fontAlgn="auto" hangingPunct="1">
              <a:spcBef>
                <a:spcPts val="1866"/>
              </a:spcBef>
              <a:spcAft>
                <a:spcPts val="0"/>
              </a:spcAft>
              <a:buFont typeface="Arial" pitchFamily="34" charset="0"/>
              <a:buChar char="•"/>
              <a:defRPr/>
            </a:pPr>
            <a:r>
              <a:rPr lang="ru-RU" sz="6400" b="1" dirty="0" smtClean="0"/>
              <a:t>участие в работе профессиональных групп, дающей возможность обсудить возникновение личных проблем, связанных с работой; хобби, доставляющее удовольствие.</a:t>
            </a:r>
          </a:p>
          <a:p>
            <a:pPr marL="304747" indent="-304747" defTabSz="1218987" eaLnBrk="1" fontAlgn="auto" hangingPunct="1">
              <a:spcBef>
                <a:spcPts val="1866"/>
              </a:spcBef>
              <a:spcAft>
                <a:spcPts val="0"/>
              </a:spcAft>
              <a:buFont typeface="Arial" pitchFamily="34" charset="0"/>
              <a:buNone/>
              <a:defRPr/>
            </a:pPr>
            <a:endParaRPr lang="ru-RU"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8229600" cy="1143000"/>
          </a:xfrm>
        </p:spPr>
        <p:txBody>
          <a:bodyPr rtlCol="0">
            <a:noAutofit/>
          </a:bodyPr>
          <a:lstStyle/>
          <a:p>
            <a:pPr defTabSz="1218987" eaLnBrk="1" fontAlgn="auto" hangingPunct="1">
              <a:spcAft>
                <a:spcPts val="0"/>
              </a:spcAft>
              <a:defRPr/>
            </a:pP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СПОСОБЫ ПРОФИЛАКТИКИ СИНДРОМА ЭМОЦИОНАЛЬНОГО ВЫГОРАНИЯ</a:t>
            </a: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a:xfrm>
            <a:off x="857250" y="1571625"/>
            <a:ext cx="7620000" cy="4870450"/>
          </a:xfrm>
        </p:spPr>
        <p:txBody>
          <a:bodyPr rtlCol="0">
            <a:normAutofit fontScale="70000" lnSpcReduction="20000"/>
          </a:bodyPr>
          <a:lstStyle/>
          <a:p>
            <a:pPr marL="304747" indent="-304747" defTabSz="1218987" eaLnBrk="1" fontAlgn="auto" hangingPunct="1">
              <a:spcBef>
                <a:spcPts val="1866"/>
              </a:spcBef>
              <a:spcAft>
                <a:spcPts val="0"/>
              </a:spcAft>
              <a:buFont typeface="Arial" pitchFamily="34" charset="0"/>
              <a:buNone/>
              <a:defRPr/>
            </a:pPr>
            <a:r>
              <a:rPr lang="ru-RU" b="1" dirty="0" smtClean="0"/>
              <a:t>Приверженец ментальной психологии </a:t>
            </a:r>
            <a:r>
              <a:rPr lang="ru-RU" b="1" i="1" dirty="0" smtClean="0"/>
              <a:t>В.В. Макаров </a:t>
            </a:r>
            <a:r>
              <a:rPr lang="ru-RU" b="1" dirty="0" smtClean="0"/>
              <a:t>предложил следующие способы восстановления:</a:t>
            </a:r>
          </a:p>
          <a:p>
            <a:pPr marL="304747" indent="-304747" defTabSz="1218987" eaLnBrk="1" fontAlgn="auto" hangingPunct="1">
              <a:spcBef>
                <a:spcPts val="1866"/>
              </a:spcBef>
              <a:spcAft>
                <a:spcPts val="0"/>
              </a:spcAft>
              <a:buFont typeface="Arial" pitchFamily="34" charset="0"/>
              <a:buChar char="•"/>
              <a:defRPr/>
            </a:pPr>
            <a:r>
              <a:rPr lang="ru-RU" b="1" dirty="0" smtClean="0"/>
              <a:t>  Возможность свободно выражать  свои чувства и эмоции, т.к.</a:t>
            </a:r>
            <a:br>
              <a:rPr lang="ru-RU" b="1" dirty="0" smtClean="0"/>
            </a:br>
            <a:r>
              <a:rPr lang="ru-RU" b="1" dirty="0" smtClean="0"/>
              <a:t>получаемые от клиентов эмоции могут накапливаться.</a:t>
            </a:r>
          </a:p>
          <a:p>
            <a:pPr marL="304747" indent="-304747" defTabSz="1218987" eaLnBrk="1" fontAlgn="auto" hangingPunct="1">
              <a:spcBef>
                <a:spcPts val="1866"/>
              </a:spcBef>
              <a:spcAft>
                <a:spcPts val="0"/>
              </a:spcAft>
              <a:buFont typeface="Arial" pitchFamily="34" charset="0"/>
              <a:buChar char="•"/>
              <a:defRPr/>
            </a:pPr>
            <a:r>
              <a:rPr lang="ru-RU" b="1" dirty="0" smtClean="0"/>
              <a:t>Возможность выполнять свои желания, т.к. многие специалисты </a:t>
            </a:r>
            <a:r>
              <a:rPr lang="en-US" b="1" dirty="0" smtClean="0"/>
              <a:t> </a:t>
            </a:r>
            <a:r>
              <a:rPr lang="ru-RU" b="1" dirty="0" smtClean="0"/>
              <a:t>живут в мире, где царит "надо".</a:t>
            </a:r>
          </a:p>
          <a:p>
            <a:pPr marL="304747" indent="-304747" defTabSz="1218987" eaLnBrk="1" fontAlgn="auto" hangingPunct="1">
              <a:spcBef>
                <a:spcPts val="1866"/>
              </a:spcBef>
              <a:spcAft>
                <a:spcPts val="0"/>
              </a:spcAft>
              <a:buFont typeface="Arial" pitchFamily="34" charset="0"/>
              <a:buChar char="•"/>
              <a:defRPr/>
            </a:pPr>
            <a:r>
              <a:rPr lang="ru-RU" b="1" dirty="0" smtClean="0"/>
              <a:t>Возможность переключиться и погрузиться. Временно выполнить другую роль, выйти за пределы иерархии.</a:t>
            </a:r>
          </a:p>
          <a:p>
            <a:pPr marL="304747" indent="-304747" defTabSz="1218987" eaLnBrk="1" fontAlgn="auto" hangingPunct="1">
              <a:spcBef>
                <a:spcPts val="1866"/>
              </a:spcBef>
              <a:spcAft>
                <a:spcPts val="0"/>
              </a:spcAft>
              <a:buFont typeface="Arial" pitchFamily="34" charset="0"/>
              <a:buChar char="•"/>
              <a:defRPr/>
            </a:pPr>
            <a:r>
              <a:rPr lang="ru-RU" b="1" dirty="0" smtClean="0"/>
              <a:t>Сбалансированность нагрузок.</a:t>
            </a:r>
          </a:p>
          <a:p>
            <a:pPr marL="304747" indent="-304747" defTabSz="1218987" eaLnBrk="1" fontAlgn="auto" hangingPunct="1">
              <a:spcBef>
                <a:spcPts val="1866"/>
              </a:spcBef>
              <a:spcAft>
                <a:spcPts val="0"/>
              </a:spcAft>
              <a:buFont typeface="Arial" pitchFamily="34" charset="0"/>
              <a:buChar char="•"/>
              <a:defRPr/>
            </a:pPr>
            <a:r>
              <a:rPr lang="ru-RU" b="1" dirty="0" smtClean="0"/>
              <a:t>Участие в работе профессиональных групп.</a:t>
            </a:r>
          </a:p>
          <a:p>
            <a:pPr marL="304747" indent="-304747" defTabSz="1218987" eaLnBrk="1" fontAlgn="auto" hangingPunct="1">
              <a:spcBef>
                <a:spcPts val="1866"/>
              </a:spcBef>
              <a:spcAft>
                <a:spcPts val="0"/>
              </a:spcAft>
              <a:buFont typeface="Arial" pitchFamily="34" charset="0"/>
              <a:buChar char="•"/>
              <a:defRPr/>
            </a:pPr>
            <a:r>
              <a:rPr lang="ru-RU" b="1" dirty="0" smtClean="0"/>
              <a:t>Пребывание в профессиональной субкультуре, среди коллег.</a:t>
            </a:r>
          </a:p>
          <a:p>
            <a:pPr marL="304747" indent="-304747" defTabSz="1218987" eaLnBrk="1" fontAlgn="auto" hangingPunct="1">
              <a:spcBef>
                <a:spcPts val="1866"/>
              </a:spcBef>
              <a:spcAft>
                <a:spcPts val="0"/>
              </a:spcAft>
              <a:buFont typeface="Arial" pitchFamily="34" charset="0"/>
              <a:buChar char="•"/>
              <a:defRPr/>
            </a:pPr>
            <a:r>
              <a:rPr lang="ru-RU" b="1" dirty="0" smtClean="0"/>
              <a:t>Работа со специальной литературой.</a:t>
            </a:r>
          </a:p>
          <a:p>
            <a:pPr marL="304747" indent="-304747" defTabSz="1218987" eaLnBrk="1" fontAlgn="auto" hangingPunct="1">
              <a:spcBef>
                <a:spcPts val="1866"/>
              </a:spcBef>
              <a:spcAft>
                <a:spcPts val="0"/>
              </a:spcAft>
              <a:buFont typeface="Arial" pitchFamily="34" charset="0"/>
              <a:buChar char="•"/>
              <a:defRPr/>
            </a:pPr>
            <a:r>
              <a:rPr lang="ru-RU" b="1" dirty="0" smtClean="0"/>
              <a:t>Повышение уровня квалификации.</a:t>
            </a:r>
            <a:endParaRPr lang="en-US" b="1" dirty="0" smtClean="0"/>
          </a:p>
          <a:p>
            <a:pPr marL="304747" indent="-304747" defTabSz="1218987" eaLnBrk="1" fontAlgn="auto" hangingPunct="1">
              <a:spcBef>
                <a:spcPts val="1866"/>
              </a:spcBef>
              <a:spcAft>
                <a:spcPts val="0"/>
              </a:spcAft>
              <a:buFont typeface="Arial" pitchFamily="34" charset="0"/>
              <a:buChar char="•"/>
              <a:defRPr/>
            </a:pPr>
            <a:endParaRPr lang="en-US" dirty="0" smtClean="0"/>
          </a:p>
          <a:p>
            <a:pPr marL="304747" indent="-304747" defTabSz="1218987" eaLnBrk="1" fontAlgn="auto" hangingPunct="1">
              <a:spcBef>
                <a:spcPts val="1866"/>
              </a:spcBef>
              <a:spcAft>
                <a:spcPts val="0"/>
              </a:spcAft>
              <a:buFont typeface="Arial" pitchFamily="34" charset="0"/>
              <a:buChar char="•"/>
              <a:defRPr/>
            </a:pPr>
            <a:endParaRPr lang="en-US" dirty="0" smtClean="0"/>
          </a:p>
          <a:p>
            <a:pPr marL="304747" indent="-304747" defTabSz="1218987" eaLnBrk="1" fontAlgn="auto" hangingPunct="1">
              <a:spcBef>
                <a:spcPts val="1866"/>
              </a:spcBef>
              <a:spcAft>
                <a:spcPts val="0"/>
              </a:spcAft>
              <a:buFont typeface="Arial" pitchFamily="34" charset="0"/>
              <a:buNone/>
              <a:defRPr/>
            </a:pPr>
            <a:endParaRPr lang="ru-RU" dirty="0"/>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715404" cy="2401918"/>
          </a:xfrm>
        </p:spPr>
        <p:txBody>
          <a:bodyPr rtlCol="0">
            <a:normAutofit fontScale="90000"/>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Качества, помогающие специалисту избежать</a:t>
            </a:r>
            <a:r>
              <a:rPr lang="ru-RU"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ru-RU"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профессионального выгорания</a:t>
            </a:r>
            <a:r>
              <a:rPr lang="ru-RU" dirty="0" smtClean="0"/>
              <a:t/>
            </a:r>
            <a:br>
              <a:rPr lang="ru-RU" dirty="0" smtClean="0"/>
            </a:br>
            <a:endParaRPr lang="ru-RU" dirty="0"/>
          </a:p>
        </p:txBody>
      </p:sp>
      <p:sp>
        <p:nvSpPr>
          <p:cNvPr id="3" name="Содержимое 2"/>
          <p:cNvSpPr>
            <a:spLocks noGrp="1"/>
          </p:cNvSpPr>
          <p:nvPr>
            <p:ph idx="1"/>
          </p:nvPr>
        </p:nvSpPr>
        <p:spPr>
          <a:xfrm>
            <a:off x="2428875" y="1785938"/>
            <a:ext cx="6500813" cy="5072062"/>
          </a:xfrm>
        </p:spPr>
        <p:txBody>
          <a:bodyPr rtlCol="0">
            <a:normAutofit fontScale="62500" lnSpcReduction="20000"/>
          </a:bodyPr>
          <a:lstStyle/>
          <a:p>
            <a:pPr marL="304747" indent="-304747" defTabSz="1218987" eaLnBrk="1" fontAlgn="auto" hangingPunct="1">
              <a:spcBef>
                <a:spcPts val="1866"/>
              </a:spcBef>
              <a:spcAft>
                <a:spcPts val="0"/>
              </a:spcAft>
              <a:buFont typeface="Arial" pitchFamily="34" charset="0"/>
              <a:buChar char="•"/>
              <a:defRPr/>
            </a:pPr>
            <a:r>
              <a:rPr lang="ru-RU" b="1" i="1" dirty="0" smtClean="0"/>
              <a:t>Во-первых:</a:t>
            </a:r>
            <a:r>
              <a:rPr lang="ru-RU" dirty="0" smtClean="0"/>
              <a:t> </a:t>
            </a:r>
            <a:br>
              <a:rPr lang="ru-RU" dirty="0" smtClean="0"/>
            </a:br>
            <a:r>
              <a:rPr lang="ru-RU" dirty="0" smtClean="0"/>
              <a:t>-хорошее здоровье и сознательная, целенаправленная забота о своем физическом состоянии (постоянные занятия спортом, здоровый образ жизни).</a:t>
            </a:r>
            <a:br>
              <a:rPr lang="ru-RU" dirty="0" smtClean="0"/>
            </a:br>
            <a:r>
              <a:rPr lang="ru-RU" dirty="0" smtClean="0"/>
              <a:t>-адекватная самооценка и уверенность в себе, своих</a:t>
            </a:r>
            <a:br>
              <a:rPr lang="ru-RU" dirty="0" smtClean="0"/>
            </a:br>
            <a:r>
              <a:rPr lang="ru-RU" dirty="0" smtClean="0"/>
              <a:t>способностях и возможностях.</a:t>
            </a:r>
            <a:r>
              <a:rPr lang="ru-RU" b="1" i="1" dirty="0" smtClean="0"/>
              <a:t> </a:t>
            </a:r>
            <a:endParaRPr lang="ru-RU" dirty="0" smtClean="0"/>
          </a:p>
          <a:p>
            <a:pPr marL="304747" indent="-304747" defTabSz="1218987" eaLnBrk="1" fontAlgn="auto" hangingPunct="1">
              <a:spcBef>
                <a:spcPts val="1866"/>
              </a:spcBef>
              <a:spcAft>
                <a:spcPts val="0"/>
              </a:spcAft>
              <a:buFont typeface="Arial" pitchFamily="34" charset="0"/>
              <a:buChar char="•"/>
              <a:defRPr/>
            </a:pPr>
            <a:r>
              <a:rPr lang="ru-RU" b="1" i="1" dirty="0" smtClean="0"/>
              <a:t>Во-вторых:</a:t>
            </a:r>
            <a:r>
              <a:rPr lang="ru-RU" dirty="0" smtClean="0"/>
              <a:t> </a:t>
            </a:r>
            <a:br>
              <a:rPr lang="ru-RU" dirty="0" smtClean="0"/>
            </a:br>
            <a:r>
              <a:rPr lang="ru-RU" dirty="0" smtClean="0"/>
              <a:t>-опыт успешного преодоления профессионального</a:t>
            </a:r>
            <a:br>
              <a:rPr lang="ru-RU" dirty="0" smtClean="0"/>
            </a:br>
            <a:r>
              <a:rPr lang="ru-RU" dirty="0" smtClean="0"/>
              <a:t>стресса;</a:t>
            </a:r>
            <a:br>
              <a:rPr lang="ru-RU" dirty="0" smtClean="0"/>
            </a:br>
            <a:r>
              <a:rPr lang="ru-RU" dirty="0" smtClean="0"/>
              <a:t>-способность конструктивно меняться в</a:t>
            </a:r>
            <a:r>
              <a:rPr lang="ru-RU" i="1" dirty="0" smtClean="0"/>
              <a:t> </a:t>
            </a:r>
            <a:r>
              <a:rPr lang="ru-RU" dirty="0" smtClean="0"/>
              <a:t>напряженных условиях;</a:t>
            </a:r>
            <a:br>
              <a:rPr lang="ru-RU" dirty="0" smtClean="0"/>
            </a:br>
            <a:r>
              <a:rPr lang="ru-RU" dirty="0" smtClean="0"/>
              <a:t>-высокая мобильность;</a:t>
            </a:r>
            <a:br>
              <a:rPr lang="ru-RU" dirty="0" smtClean="0"/>
            </a:br>
            <a:r>
              <a:rPr lang="ru-RU" dirty="0" smtClean="0"/>
              <a:t>-открытость;</a:t>
            </a:r>
            <a:br>
              <a:rPr lang="ru-RU" dirty="0" smtClean="0"/>
            </a:br>
            <a:r>
              <a:rPr lang="ru-RU" dirty="0" smtClean="0"/>
              <a:t>-общительность;</a:t>
            </a:r>
            <a:br>
              <a:rPr lang="ru-RU" dirty="0" smtClean="0"/>
            </a:br>
            <a:r>
              <a:rPr lang="ru-RU" dirty="0" smtClean="0"/>
              <a:t>-самостоятельность;</a:t>
            </a:r>
            <a:br>
              <a:rPr lang="ru-RU" dirty="0" smtClean="0"/>
            </a:br>
            <a:r>
              <a:rPr lang="ru-RU" dirty="0" smtClean="0"/>
              <a:t>-стремление опираться на собственные силы.</a:t>
            </a:r>
            <a:br>
              <a:rPr lang="ru-RU" dirty="0" smtClean="0"/>
            </a:br>
            <a:endParaRPr lang="ru-RU" dirty="0" smtClean="0"/>
          </a:p>
          <a:p>
            <a:pPr marL="304747" indent="-304747" defTabSz="1218987" eaLnBrk="1" fontAlgn="auto" hangingPunct="1">
              <a:spcBef>
                <a:spcPts val="1866"/>
              </a:spcBef>
              <a:spcAft>
                <a:spcPts val="0"/>
              </a:spcAft>
              <a:buFont typeface="Arial" pitchFamily="34" charset="0"/>
              <a:buChar char="•"/>
              <a:defRPr/>
            </a:pPr>
            <a:r>
              <a:rPr lang="ru-RU" b="1" i="1" dirty="0" smtClean="0"/>
              <a:t>В-третьих:</a:t>
            </a:r>
            <a:r>
              <a:rPr lang="ru-RU" dirty="0" smtClean="0"/>
              <a:t> </a:t>
            </a:r>
            <a:br>
              <a:rPr lang="ru-RU" dirty="0" smtClean="0"/>
            </a:br>
            <a:r>
              <a:rPr lang="ru-RU" dirty="0" smtClean="0"/>
              <a:t>-способность формировать и поддерживать в себе</a:t>
            </a:r>
            <a:br>
              <a:rPr lang="ru-RU" dirty="0" smtClean="0"/>
            </a:br>
            <a:r>
              <a:rPr lang="ru-RU" dirty="0" smtClean="0"/>
              <a:t>позитивные, оптимистичные установки и ценности - как</a:t>
            </a:r>
            <a:br>
              <a:rPr lang="ru-RU" dirty="0" smtClean="0"/>
            </a:br>
            <a:r>
              <a:rPr lang="ru-RU" dirty="0" smtClean="0"/>
              <a:t>в отношении самих себя, так и других людей и жизни</a:t>
            </a:r>
            <a:br>
              <a:rPr lang="ru-RU" dirty="0" smtClean="0"/>
            </a:br>
            <a:r>
              <a:rPr lang="ru-RU" dirty="0" smtClean="0"/>
              <a:t>вообще.</a:t>
            </a:r>
            <a:endParaRPr lang="ru-RU" dirty="0"/>
          </a:p>
        </p:txBody>
      </p:sp>
      <p:pic>
        <p:nvPicPr>
          <p:cNvPr id="1026" name="Picture 2" descr="http://kvedomosti.com/uploads/posts/2015-11/pyat-prostyh-sposobov-ukrepit-immunitet_1.jpeg"/>
          <p:cNvPicPr>
            <a:picLocks noChangeAspect="1" noChangeArrowheads="1"/>
          </p:cNvPicPr>
          <p:nvPr/>
        </p:nvPicPr>
        <p:blipFill>
          <a:blip r:embed="rId2" cstate="print"/>
          <a:srcRect/>
          <a:stretch>
            <a:fillRect/>
          </a:stretch>
        </p:blipFill>
        <p:spPr bwMode="auto">
          <a:xfrm>
            <a:off x="357159" y="1785926"/>
            <a:ext cx="1643074" cy="1509985"/>
          </a:xfrm>
          <a:prstGeom prst="rect">
            <a:avLst/>
          </a:prstGeom>
          <a:ln>
            <a:noFill/>
          </a:ln>
          <a:effectLst>
            <a:softEdge rad="112500"/>
          </a:effectLst>
        </p:spPr>
      </p:pic>
      <p:pic>
        <p:nvPicPr>
          <p:cNvPr id="1028" name="Picture 4" descr="http://img-2.onedio.com/img/2r0/5464bec5224fa3ad0342a9ce.jpg"/>
          <p:cNvPicPr>
            <a:picLocks noChangeAspect="1" noChangeArrowheads="1"/>
          </p:cNvPicPr>
          <p:nvPr/>
        </p:nvPicPr>
        <p:blipFill>
          <a:blip r:embed="rId3"/>
          <a:srcRect/>
          <a:stretch>
            <a:fillRect/>
          </a:stretch>
        </p:blipFill>
        <p:spPr bwMode="auto">
          <a:xfrm>
            <a:off x="285720" y="3143248"/>
            <a:ext cx="2145259" cy="1428760"/>
          </a:xfrm>
          <a:prstGeom prst="rect">
            <a:avLst/>
          </a:prstGeom>
          <a:ln>
            <a:noFill/>
          </a:ln>
          <a:effectLst>
            <a:softEdge rad="112500"/>
          </a:effectLst>
        </p:spPr>
      </p:pic>
      <p:pic>
        <p:nvPicPr>
          <p:cNvPr id="1030" name="Picture 6" descr="http://www.coachingforwomen.com.au/smiley.jpg"/>
          <p:cNvPicPr>
            <a:picLocks noChangeAspect="1" noChangeArrowheads="1"/>
          </p:cNvPicPr>
          <p:nvPr/>
        </p:nvPicPr>
        <p:blipFill>
          <a:blip r:embed="rId4"/>
          <a:srcRect/>
          <a:stretch>
            <a:fillRect/>
          </a:stretch>
        </p:blipFill>
        <p:spPr bwMode="auto">
          <a:xfrm>
            <a:off x="500034" y="4643446"/>
            <a:ext cx="1785918" cy="2048845"/>
          </a:xfrm>
          <a:prstGeom prst="rect">
            <a:avLst/>
          </a:prstGeom>
          <a:ln>
            <a:noFill/>
          </a:ln>
          <a:effectLst>
            <a:softEdge rad="112500"/>
          </a:effectLst>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gazeta.ru/files3/377/4871377/1111-pic668-668x444-74322.jpg"/>
          <p:cNvPicPr>
            <a:picLocks noChangeAspect="1" noChangeArrowheads="1"/>
          </p:cNvPicPr>
          <p:nvPr/>
        </p:nvPicPr>
        <p:blipFill>
          <a:blip r:embed="rId2">
            <a:lum bright="10000" contrast="-20000"/>
          </a:blip>
          <a:srcRect/>
          <a:stretch>
            <a:fillRect/>
          </a:stretch>
        </p:blipFill>
        <p:spPr bwMode="auto">
          <a:xfrm>
            <a:off x="0" y="2559314"/>
            <a:ext cx="5715040" cy="4298686"/>
          </a:xfrm>
          <a:prstGeom prst="rect">
            <a:avLst/>
          </a:prstGeom>
          <a:ln>
            <a:noFill/>
          </a:ln>
          <a:effectLst>
            <a:softEdge rad="112500"/>
          </a:effectLst>
        </p:spPr>
      </p:pic>
      <p:sp>
        <p:nvSpPr>
          <p:cNvPr id="2" name="Заголовок 1"/>
          <p:cNvSpPr>
            <a:spLocks noGrp="1"/>
          </p:cNvSpPr>
          <p:nvPr>
            <p:ph type="title"/>
          </p:nvPr>
        </p:nvSpPr>
        <p:spPr>
          <a:xfrm>
            <a:off x="428596" y="214290"/>
            <a:ext cx="4071966" cy="2214554"/>
          </a:xfrm>
        </p:spPr>
        <p:txBody>
          <a:bodyPr rtlCol="0">
            <a:normAutofit/>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Способы             борьбы</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ЭВ :</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a:xfrm>
            <a:off x="4286250" y="857250"/>
            <a:ext cx="4714875" cy="4714875"/>
          </a:xfrm>
        </p:spPr>
        <p:txBody>
          <a:bodyPr rtlCol="0">
            <a:normAutofit fontScale="92500" lnSpcReduction="10000"/>
          </a:bodyPr>
          <a:lstStyle/>
          <a:p>
            <a:pPr marL="304747" indent="-304747" defTabSz="1218987" eaLnBrk="1" fontAlgn="auto" hangingPunct="1">
              <a:spcBef>
                <a:spcPts val="1866"/>
              </a:spcBef>
              <a:spcAft>
                <a:spcPts val="0"/>
              </a:spcAft>
              <a:buFont typeface="Arial" pitchFamily="34" charset="0"/>
              <a:buNone/>
              <a:defRPr/>
            </a:pPr>
            <a:r>
              <a:rPr lang="ru-RU" b="1" dirty="0" smtClean="0"/>
              <a:t>1группа - включает способы, использующие физические факторы воздействия: физическая культура, закаливание и т.д.;</a:t>
            </a:r>
            <a:endParaRPr lang="en-US" b="1" dirty="0" smtClean="0"/>
          </a:p>
          <a:p>
            <a:pPr marL="304747" indent="-304747" defTabSz="1218987" eaLnBrk="1" fontAlgn="auto" hangingPunct="1">
              <a:spcBef>
                <a:spcPts val="1866"/>
              </a:spcBef>
              <a:spcAft>
                <a:spcPts val="0"/>
              </a:spcAft>
              <a:buFont typeface="Arial" pitchFamily="34" charset="0"/>
              <a:buNone/>
              <a:defRPr/>
            </a:pPr>
            <a:r>
              <a:rPr lang="ru-RU" b="1" dirty="0" smtClean="0"/>
              <a:t> 2</a:t>
            </a:r>
            <a:r>
              <a:rPr lang="en-US" b="1" dirty="0" smtClean="0"/>
              <a:t> </a:t>
            </a:r>
            <a:r>
              <a:rPr lang="ru-RU" b="1" dirty="0" smtClean="0"/>
              <a:t>группа – аутогенная тренировка, психотерапия, гипноз; </a:t>
            </a:r>
            <a:endParaRPr lang="en-US" b="1" dirty="0" smtClean="0"/>
          </a:p>
          <a:p>
            <a:pPr marL="304747" indent="-304747" defTabSz="1218987" eaLnBrk="1" fontAlgn="auto" hangingPunct="1">
              <a:spcBef>
                <a:spcPts val="1866"/>
              </a:spcBef>
              <a:spcAft>
                <a:spcPts val="0"/>
              </a:spcAft>
              <a:buFont typeface="Arial" pitchFamily="34" charset="0"/>
              <a:buNone/>
              <a:defRPr/>
            </a:pPr>
            <a:r>
              <a:rPr lang="ru-RU" b="1" dirty="0" smtClean="0"/>
              <a:t> 3</a:t>
            </a:r>
            <a:r>
              <a:rPr lang="en-US" b="1" dirty="0" smtClean="0"/>
              <a:t> </a:t>
            </a:r>
            <a:r>
              <a:rPr lang="ru-RU" b="1" dirty="0" smtClean="0"/>
              <a:t>группа – употребление биологически активных веществ, с целью повышения общей устойчивости организма. </a:t>
            </a:r>
            <a:endParaRPr lang="ru-RU" b="1"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357188" y="357188"/>
            <a:ext cx="4519612" cy="830262"/>
          </a:xfrm>
        </p:spPr>
        <p:txBody>
          <a:bodyPr/>
          <a:lstStyle/>
          <a:p>
            <a:pPr eaLnBrk="1" hangingPunct="1"/>
            <a:r>
              <a:rPr lang="ru-RU" smtClean="0"/>
              <a:t>Цели :</a:t>
            </a:r>
          </a:p>
        </p:txBody>
      </p:sp>
      <p:sp>
        <p:nvSpPr>
          <p:cNvPr id="14338" name="Содержимое 2"/>
          <p:cNvSpPr>
            <a:spLocks noGrp="1"/>
          </p:cNvSpPr>
          <p:nvPr>
            <p:ph idx="1"/>
          </p:nvPr>
        </p:nvSpPr>
        <p:spPr>
          <a:xfrm>
            <a:off x="357188" y="1714500"/>
            <a:ext cx="7620000" cy="4470400"/>
          </a:xfrm>
        </p:spPr>
        <p:txBody>
          <a:bodyPr/>
          <a:lstStyle/>
          <a:p>
            <a:pPr eaLnBrk="1" hangingPunct="1">
              <a:buFont typeface="Wingdings" pitchFamily="2" charset="2"/>
              <a:buChar char="Ø"/>
            </a:pPr>
            <a:r>
              <a:rPr lang="ru-RU" smtClean="0"/>
              <a:t> формирование у педагогов </a:t>
            </a:r>
            <a:br>
              <a:rPr lang="ru-RU" smtClean="0"/>
            </a:br>
            <a:r>
              <a:rPr lang="ru-RU" smtClean="0"/>
              <a:t> знаний о профессиональном</a:t>
            </a:r>
            <a:br>
              <a:rPr lang="ru-RU" smtClean="0"/>
            </a:br>
            <a:r>
              <a:rPr lang="ru-RU" smtClean="0"/>
              <a:t> выгорании, симптомах и </a:t>
            </a:r>
            <a:br>
              <a:rPr lang="ru-RU" smtClean="0"/>
            </a:br>
            <a:r>
              <a:rPr lang="ru-RU" smtClean="0"/>
              <a:t>факторах, способствующих </a:t>
            </a:r>
            <a:br>
              <a:rPr lang="ru-RU" smtClean="0"/>
            </a:br>
            <a:r>
              <a:rPr lang="ru-RU" smtClean="0"/>
              <a:t>его появлению;</a:t>
            </a:r>
          </a:p>
          <a:p>
            <a:pPr eaLnBrk="1" hangingPunct="1">
              <a:buFont typeface="Wingdings" pitchFamily="2" charset="2"/>
              <a:buChar char="Ø"/>
            </a:pPr>
            <a:r>
              <a:rPr lang="ru-RU" smtClean="0"/>
              <a:t> проведение тренинга на предупреждение синдрома выгорания;</a:t>
            </a:r>
          </a:p>
          <a:p>
            <a:pPr eaLnBrk="1" hangingPunct="1">
              <a:buFont typeface="Wingdings" pitchFamily="2" charset="2"/>
              <a:buChar char="Ø"/>
            </a:pPr>
            <a:r>
              <a:rPr lang="ru-RU" smtClean="0"/>
              <a:t> создание условий для личностного роста участников тренинга и актуализация их личностных ресурсов стрессоустойчивости.</a:t>
            </a:r>
          </a:p>
        </p:txBody>
      </p:sp>
      <p:pic>
        <p:nvPicPr>
          <p:cNvPr id="37890" name="Picture 2" descr="http://cs410420.vk.me/v410420763/39b7/c5P02HoG-3Y.jpg"/>
          <p:cNvPicPr>
            <a:picLocks noChangeAspect="1" noChangeArrowheads="1"/>
          </p:cNvPicPr>
          <p:nvPr/>
        </p:nvPicPr>
        <p:blipFill>
          <a:blip r:embed="rId2">
            <a:lum bright="10000" contrast="-20000"/>
          </a:blip>
          <a:srcRect/>
          <a:stretch>
            <a:fillRect/>
          </a:stretch>
        </p:blipFill>
        <p:spPr bwMode="auto">
          <a:xfrm>
            <a:off x="5572132" y="214290"/>
            <a:ext cx="3167058" cy="3262071"/>
          </a:xfrm>
          <a:prstGeom prst="rect">
            <a:avLst/>
          </a:prstGeom>
          <a:ln>
            <a:noFill/>
          </a:ln>
          <a:effectLst>
            <a:softEdge rad="112500"/>
          </a:effectLst>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healthyoga.org/wp-content/uploads/2011/09/respirazione-yoga.jpg"/>
          <p:cNvPicPr>
            <a:picLocks noChangeAspect="1" noChangeArrowheads="1"/>
          </p:cNvPicPr>
          <p:nvPr/>
        </p:nvPicPr>
        <p:blipFill>
          <a:blip r:embed="rId2">
            <a:lum bright="20000" contrast="-20000"/>
          </a:blip>
          <a:srcRect/>
          <a:stretch>
            <a:fillRect/>
          </a:stretch>
        </p:blipFill>
        <p:spPr bwMode="auto">
          <a:xfrm>
            <a:off x="1785918" y="214290"/>
            <a:ext cx="5913439" cy="6386514"/>
          </a:xfrm>
          <a:prstGeom prst="rect">
            <a:avLst/>
          </a:prstGeom>
          <a:ln>
            <a:noFill/>
          </a:ln>
          <a:effectLst>
            <a:softEdge rad="112500"/>
          </a:effectLst>
        </p:spPr>
      </p:pic>
      <p:sp>
        <p:nvSpPr>
          <p:cNvPr id="2" name="Заголовок 1"/>
          <p:cNvSpPr>
            <a:spLocks noGrp="1"/>
          </p:cNvSpPr>
          <p:nvPr>
            <p:ph type="title"/>
          </p:nvPr>
        </p:nvSpPr>
        <p:spPr>
          <a:xfrm>
            <a:off x="428596" y="142852"/>
            <a:ext cx="7620000" cy="1397000"/>
          </a:xfrm>
        </p:spPr>
        <p:txBody>
          <a:bodyPr rtlCol="0">
            <a:noAutofit/>
          </a:bodyPr>
          <a:lstStyle/>
          <a:p>
            <a:pPr defTabSz="1218987" eaLnBrk="1" fontAlgn="auto" hangingPunct="1">
              <a:spcAft>
                <a:spcPts val="0"/>
              </a:spcAft>
              <a:defRPr/>
            </a:pP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МЕТОДЫ ВОССТАНОВЛЕНИЯ ПСИХИЧЕСКОГО ЗДОРОВЬЯ</a:t>
            </a: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p:txBody>
          <a:bodyPr rtlCol="0">
            <a:normAutofit fontScale="70000" lnSpcReduction="20000"/>
          </a:bodyPr>
          <a:lstStyle/>
          <a:p>
            <a:pPr marL="304747" indent="-304747" defTabSz="1218987" eaLnBrk="1" fontAlgn="auto" hangingPunct="1">
              <a:spcBef>
                <a:spcPts val="1866"/>
              </a:spcBef>
              <a:spcAft>
                <a:spcPts val="0"/>
              </a:spcAft>
              <a:buFont typeface="Arial" pitchFamily="34" charset="0"/>
              <a:buChar char="•"/>
              <a:defRPr/>
            </a:pPr>
            <a:r>
              <a:rPr lang="ru-RU" b="1" i="1" dirty="0" smtClean="0"/>
              <a:t>Аутотренинг (тренировка аутогенная) </a:t>
            </a:r>
            <a:r>
              <a:rPr lang="ru-RU" dirty="0" smtClean="0"/>
              <a:t>- метод самовнушения, разработанный немецким психологом И. Шульцем в 1932 году. Его основу составляет прием погружения в релаксационное состояние и самовнушение, за счет чего происходит овладение навыками произвольного вызывания ощущения тепла, тяжести, покоя, расслабления. Овладение сознательным контролем над подобными функциями приводит к нормализации и активизации основных психофизиологических процессов.</a:t>
            </a:r>
          </a:p>
          <a:p>
            <a:pPr marL="304747" indent="-304747" defTabSz="1218987" eaLnBrk="1" fontAlgn="auto" hangingPunct="1">
              <a:spcBef>
                <a:spcPts val="1866"/>
              </a:spcBef>
              <a:spcAft>
                <a:spcPts val="0"/>
              </a:spcAft>
              <a:buFont typeface="Arial" pitchFamily="34" charset="0"/>
              <a:buChar char="•"/>
              <a:defRPr/>
            </a:pPr>
            <a:r>
              <a:rPr lang="ru-RU" b="1" i="1" dirty="0" smtClean="0"/>
              <a:t>Релаксация </a:t>
            </a:r>
            <a:r>
              <a:rPr lang="ru-RU" dirty="0" smtClean="0"/>
              <a:t>- это произвольное или непроизвольное состояние покоя, расслабления, связанное с полным или частичным мышечным расслаблением.</a:t>
            </a:r>
          </a:p>
          <a:p>
            <a:pPr marL="304747" indent="-304747" defTabSz="1218987" eaLnBrk="1" fontAlgn="auto" hangingPunct="1">
              <a:spcBef>
                <a:spcPts val="1866"/>
              </a:spcBef>
              <a:spcAft>
                <a:spcPts val="0"/>
              </a:spcAft>
              <a:buFont typeface="Arial" pitchFamily="34" charset="0"/>
              <a:buChar char="•"/>
              <a:defRPr/>
            </a:pPr>
            <a:r>
              <a:rPr lang="ru-RU" b="1" i="1" dirty="0" smtClean="0"/>
              <a:t>Медитация </a:t>
            </a:r>
            <a:r>
              <a:rPr lang="ru-RU" dirty="0" smtClean="0"/>
              <a:t>- это интенсивное, проникающее вглубь размышление, погружение умом в предмет, идею и прочее, достигаемое путем сосредоточения на одном объекте и устранения всех факторов, рассеивающих внимание, как внешних (звук, свет), так и внутренних (физическое, эмоциональное и другое напряжения).</a:t>
            </a:r>
          </a:p>
          <a:p>
            <a:pPr marL="304747" indent="-304747" defTabSz="1218987" eaLnBrk="1" fontAlgn="auto" hangingPunct="1">
              <a:spcBef>
                <a:spcPts val="1866"/>
              </a:spcBef>
              <a:spcAft>
                <a:spcPts val="0"/>
              </a:spcAft>
              <a:buFont typeface="Arial" pitchFamily="34" charset="0"/>
              <a:buNone/>
              <a:defRPr/>
            </a:pPr>
            <a:endParaRPr lang="ru-RU"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am.all.biz/img/am/catalog/1538.png"/>
          <p:cNvPicPr>
            <a:picLocks noChangeAspect="1" noChangeArrowheads="1"/>
          </p:cNvPicPr>
          <p:nvPr/>
        </p:nvPicPr>
        <p:blipFill>
          <a:blip r:embed="rId2">
            <a:lum bright="10000" contrast="-10000"/>
          </a:blip>
          <a:srcRect/>
          <a:stretch>
            <a:fillRect/>
          </a:stretch>
        </p:blipFill>
        <p:spPr bwMode="auto">
          <a:xfrm>
            <a:off x="1357290" y="500042"/>
            <a:ext cx="7643862" cy="5929354"/>
          </a:xfrm>
          <a:prstGeom prst="ellipse">
            <a:avLst/>
          </a:prstGeom>
          <a:ln>
            <a:noFill/>
          </a:ln>
          <a:effectLst>
            <a:softEdge rad="112500"/>
          </a:effectLst>
        </p:spPr>
      </p:pic>
      <p:sp>
        <p:nvSpPr>
          <p:cNvPr id="2" name="Заголовок 1"/>
          <p:cNvSpPr>
            <a:spLocks noGrp="1"/>
          </p:cNvSpPr>
          <p:nvPr>
            <p:ph type="title"/>
          </p:nvPr>
        </p:nvSpPr>
        <p:spPr>
          <a:xfrm>
            <a:off x="-214346" y="214290"/>
            <a:ext cx="1357322" cy="6369072"/>
          </a:xfrm>
        </p:spPr>
        <p:txBody>
          <a:bodyPr vert="wordArtVert" rtlCol="0">
            <a:normAutofit/>
          </a:bodyPr>
          <a:lstStyle/>
          <a:p>
            <a:pPr defTabSz="1218987" eaLnBrk="1" fontAlgn="auto" hangingPunct="1">
              <a:spcAft>
                <a:spcPts val="0"/>
              </a:spcAft>
              <a:defRPr/>
            </a:pP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ПРИТЧА</a:t>
            </a:r>
            <a:endParaRPr lang="ru-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a:xfrm>
            <a:off x="1071563" y="-214313"/>
            <a:ext cx="7786687" cy="7072313"/>
          </a:xfrm>
        </p:spPr>
        <p:txBody>
          <a:bodyPr rtlCol="0">
            <a:noAutofit/>
          </a:bodyPr>
          <a:lstStyle/>
          <a:p>
            <a:pPr marL="304747" indent="-304747" defTabSz="1218987" eaLnBrk="1" fontAlgn="auto" hangingPunct="1">
              <a:spcBef>
                <a:spcPts val="1866"/>
              </a:spcBef>
              <a:spcAft>
                <a:spcPts val="0"/>
              </a:spcAft>
              <a:buFont typeface="Arial" pitchFamily="34" charset="0"/>
              <a:buNone/>
              <a:defRPr/>
            </a:pPr>
            <a:endParaRPr lang="ru-RU" sz="1000" dirty="0" smtClean="0"/>
          </a:p>
          <a:p>
            <a:pPr marL="304747" indent="-304747" defTabSz="1218987" eaLnBrk="1" fontAlgn="auto" hangingPunct="1">
              <a:spcBef>
                <a:spcPts val="1866"/>
              </a:spcBef>
              <a:spcAft>
                <a:spcPts val="0"/>
              </a:spcAft>
              <a:buFont typeface="Arial" pitchFamily="34" charset="0"/>
              <a:buNone/>
              <a:defRPr/>
            </a:pPr>
            <a:r>
              <a:rPr lang="ru-RU" sz="1400" b="1" dirty="0" smtClean="0">
                <a:solidFill>
                  <a:schemeClr val="accent5">
                    <a:lumMod val="75000"/>
                  </a:schemeClr>
                </a:solidFill>
              </a:rPr>
              <a:t>В начале урока профессор поднял стакан с небольшим количеством воды. Он держал этот стакан, пока все студенты не обратили на него внимание, а затем спросил: "Сколько, по-вашему, весит этот стакан? “</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"50 грамм! ", "100 грамм! ", "125 грамм! " - предполагали студенты.</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Я и сам не знаю, - продолжил профессор, - чтобы узнать это, нужно его взвесить. Но вопрос в другом: что будет, если я подержу так стакан в течение нескольких минут?</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Ничего, - ответили студенты.</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Хорошо. А что будет, если я подержу этот стакан в течение часа? - снова спросил профессор.</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У вас заболит рука, - ответил один из студентов.</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Так. А что будет, если я, таким образом, продержу стакан целый день?</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Ваша рука окаменеет, вы почувствуете сильное напряжение в мышцах, и вам даже может парализовать руку, и придется отправить в вас больницу, - сказал один студент.</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Очень хорошо, - невозмутимо продолжал профессор, - однако изменился ли вес стакана в течении этого времени?</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Нет, - был ответ. - Тогда откуда появилась боль в плече и напряжение в мышцах?</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Студенты были удивлены и обескуражены.</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Что мне нужно сделать, чтобы избавиться от боли? - Спросил профессор.</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Опустить стакан, - последовал ответ из аудитории.</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 Вот, - воскликнул профессор, - точно так же происходит и с жизненными проблемами и неудачами.</a:t>
            </a:r>
            <a:r>
              <a:rPr lang="en-US" sz="1400" b="1" dirty="0" smtClean="0">
                <a:solidFill>
                  <a:schemeClr val="accent5">
                    <a:lumMod val="75000"/>
                  </a:schemeClr>
                </a:solidFill>
              </a:rPr>
              <a:t/>
            </a:r>
            <a:br>
              <a:rPr lang="en-US" sz="1400" b="1" dirty="0" smtClean="0">
                <a:solidFill>
                  <a:schemeClr val="accent5">
                    <a:lumMod val="75000"/>
                  </a:schemeClr>
                </a:solidFill>
              </a:rPr>
            </a:br>
            <a:r>
              <a:rPr lang="ru-RU" sz="1400" b="1" dirty="0" smtClean="0">
                <a:solidFill>
                  <a:schemeClr val="accent5">
                    <a:lumMod val="75000"/>
                  </a:schemeClr>
                </a:solidFill>
              </a:rPr>
              <a:t>Будете держать их в голове несколько минут - это нормально. Будете думать о них много времени, начнете испытывать боль. А если будет продолжать думать об этом долгое, продолжительное время, то это начнет парализовывать вас, т. е. вы не сможете ничем другим заниматься. Важно обдумать ситуацию и сделать выводы, но еще важнее отпустить эти проблемы от себя в конце каждого дня, перед тем как вы идете спать. И таким образом, вы без напряжения каждое утро сможете просыпаться свежими бодрыми и готовыми справиться с новыми жизненными ситуациями. Опустите стакан!</a:t>
            </a:r>
            <a:endParaRPr lang="ru-RU" sz="1400" b="1" dirty="0">
              <a:solidFill>
                <a:schemeClr val="accent5">
                  <a:lumMod val="75000"/>
                </a:schemeClr>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lessonmusic.ru/uploads/images/sovremennaja_russkaja_narodnaja_muzika_davajte_radovatsja.jpg"/>
          <p:cNvPicPr>
            <a:picLocks noChangeAspect="1" noChangeArrowheads="1"/>
          </p:cNvPicPr>
          <p:nvPr/>
        </p:nvPicPr>
        <p:blipFill>
          <a:blip r:embed="rId2"/>
          <a:srcRect/>
          <a:stretch>
            <a:fillRect/>
          </a:stretch>
        </p:blipFill>
        <p:spPr bwMode="auto">
          <a:xfrm>
            <a:off x="928662" y="2714620"/>
            <a:ext cx="7143800" cy="4018942"/>
          </a:xfrm>
          <a:prstGeom prst="rect">
            <a:avLst/>
          </a:prstGeom>
          <a:ln>
            <a:noFill/>
          </a:ln>
          <a:effectLst>
            <a:softEdge rad="112500"/>
          </a:effectLst>
        </p:spPr>
      </p:pic>
      <p:sp>
        <p:nvSpPr>
          <p:cNvPr id="34818" name="Заголовок 1"/>
          <p:cNvSpPr>
            <a:spLocks noGrp="1"/>
          </p:cNvSpPr>
          <p:nvPr>
            <p:ph type="title"/>
          </p:nvPr>
        </p:nvSpPr>
        <p:spPr>
          <a:xfrm>
            <a:off x="285750" y="142875"/>
            <a:ext cx="7620000" cy="1044575"/>
          </a:xfrm>
        </p:spPr>
        <p:txBody>
          <a:bodyPr/>
          <a:lstStyle/>
          <a:p>
            <a:pPr eaLnBrk="1" hangingPunct="1"/>
            <a:r>
              <a:rPr lang="ru-RU" sz="3600" smtClean="0"/>
              <a:t>Саморегуляция</a:t>
            </a:r>
            <a:r>
              <a:rPr lang="ru-RU" smtClean="0"/>
              <a:t> -</a:t>
            </a:r>
            <a:r>
              <a:rPr lang="ru-RU" sz="3200" smtClean="0"/>
              <a:t> </a:t>
            </a:r>
            <a:r>
              <a:rPr lang="ru-RU" sz="1800" smtClean="0"/>
              <a:t>все, что человек делает сам для своего здоровья.</a:t>
            </a:r>
            <a:r>
              <a:rPr lang="ru-RU" sz="2700" smtClean="0"/>
              <a:t> </a:t>
            </a:r>
            <a:endParaRPr lang="ru-RU" smtClean="0"/>
          </a:p>
        </p:txBody>
      </p:sp>
      <p:sp>
        <p:nvSpPr>
          <p:cNvPr id="3" name="Содержимое 2"/>
          <p:cNvSpPr>
            <a:spLocks noGrp="1"/>
          </p:cNvSpPr>
          <p:nvPr>
            <p:ph idx="1"/>
          </p:nvPr>
        </p:nvSpPr>
        <p:spPr>
          <a:xfrm>
            <a:off x="714375" y="1143000"/>
            <a:ext cx="7620000" cy="4470400"/>
          </a:xfrm>
        </p:spPr>
        <p:txBody>
          <a:bodyPr rtlCol="0">
            <a:normAutofit fontScale="77500" lnSpcReduction="20000"/>
          </a:bodyPr>
          <a:lstStyle/>
          <a:p>
            <a:pPr marL="304747" indent="-304747" defTabSz="1218987" eaLnBrk="1" fontAlgn="auto" hangingPunct="1">
              <a:spcBef>
                <a:spcPts val="1866"/>
              </a:spcBef>
              <a:spcAft>
                <a:spcPts val="0"/>
              </a:spcAft>
              <a:buFont typeface="Arial" pitchFamily="34" charset="0"/>
              <a:buNone/>
              <a:defRPr/>
            </a:pPr>
            <a:r>
              <a:rPr lang="ru-RU" sz="2300" dirty="0" smtClean="0"/>
              <a:t>В результате </a:t>
            </a:r>
            <a:r>
              <a:rPr lang="ru-RU" sz="2300" dirty="0" err="1" smtClean="0"/>
              <a:t>саморегуляции</a:t>
            </a:r>
            <a:r>
              <a:rPr lang="ru-RU" sz="2300" dirty="0" smtClean="0"/>
              <a:t> могут возникать три основных эффекта: </a:t>
            </a:r>
          </a:p>
          <a:p>
            <a:pPr marL="304747" indent="-304747" defTabSz="1218987" eaLnBrk="1" fontAlgn="auto" hangingPunct="1">
              <a:spcBef>
                <a:spcPts val="1866"/>
              </a:spcBef>
              <a:spcAft>
                <a:spcPts val="0"/>
              </a:spcAft>
              <a:buFont typeface="Arial" pitchFamily="34" charset="0"/>
              <a:buNone/>
              <a:defRPr/>
            </a:pPr>
            <a:r>
              <a:rPr lang="en-US" sz="2300" dirty="0" smtClean="0"/>
              <a:t>-</a:t>
            </a:r>
            <a:r>
              <a:rPr lang="ru-RU" sz="2300" dirty="0" smtClean="0"/>
              <a:t> эффект успокоения (устранение эмоционального напряжения);  </a:t>
            </a:r>
          </a:p>
          <a:p>
            <a:pPr marL="304747" indent="-304747" defTabSz="1218987" eaLnBrk="1" fontAlgn="auto" hangingPunct="1">
              <a:spcBef>
                <a:spcPts val="1866"/>
              </a:spcBef>
              <a:spcAft>
                <a:spcPts val="0"/>
              </a:spcAft>
              <a:buFontTx/>
              <a:buChar char="-"/>
              <a:defRPr/>
            </a:pPr>
            <a:r>
              <a:rPr lang="ru-RU" sz="2300" dirty="0" smtClean="0"/>
              <a:t>эффект восстановления (ослабление проявления утомления); -</a:t>
            </a:r>
          </a:p>
          <a:p>
            <a:pPr marL="304747" indent="-304747" defTabSz="1218987" eaLnBrk="1" fontAlgn="auto" hangingPunct="1">
              <a:spcBef>
                <a:spcPts val="1866"/>
              </a:spcBef>
              <a:spcAft>
                <a:spcPts val="0"/>
              </a:spcAft>
              <a:buFontTx/>
              <a:buChar char="-"/>
              <a:defRPr/>
            </a:pPr>
            <a:r>
              <a:rPr lang="ru-RU" sz="2300" dirty="0" smtClean="0"/>
              <a:t> эффект активизации (повышение психофизиологической реактивности). </a:t>
            </a:r>
          </a:p>
          <a:p>
            <a:pPr marL="304747" indent="-304747" defTabSz="1218987" eaLnBrk="1" fontAlgn="auto" hangingPunct="1">
              <a:spcBef>
                <a:spcPts val="1866"/>
              </a:spcBef>
              <a:spcAft>
                <a:spcPts val="0"/>
              </a:spcAft>
              <a:buFont typeface="Arial" pitchFamily="34" charset="0"/>
              <a:buNone/>
              <a:defRPr/>
            </a:pPr>
            <a:endParaRPr lang="ru-RU" dirty="0" smtClean="0"/>
          </a:p>
          <a:p>
            <a:pPr marL="304747" indent="-304747" defTabSz="1218987" eaLnBrk="1" fontAlgn="auto" hangingPunct="1">
              <a:spcBef>
                <a:spcPts val="1866"/>
              </a:spcBef>
              <a:spcAft>
                <a:spcPts val="0"/>
              </a:spcAft>
              <a:buFont typeface="Arial" pitchFamily="34" charset="0"/>
              <a:buNone/>
              <a:defRPr/>
            </a:pPr>
            <a:endParaRPr lang="ru-RU" dirty="0" smtClean="0"/>
          </a:p>
          <a:p>
            <a:pPr marL="304747" indent="-304747" defTabSz="1218987" eaLnBrk="1" fontAlgn="auto" hangingPunct="1">
              <a:spcBef>
                <a:spcPts val="1866"/>
              </a:spcBef>
              <a:spcAft>
                <a:spcPts val="0"/>
              </a:spcAft>
              <a:buFont typeface="Arial" pitchFamily="34" charset="0"/>
              <a:buNone/>
              <a:defRPr/>
            </a:pPr>
            <a:endParaRPr lang="ru-RU" dirty="0" smtClean="0"/>
          </a:p>
          <a:p>
            <a:pPr marL="304747" indent="-304747" defTabSz="1218987" eaLnBrk="1" fontAlgn="auto" hangingPunct="1">
              <a:spcBef>
                <a:spcPts val="1866"/>
              </a:spcBef>
              <a:spcAft>
                <a:spcPts val="0"/>
              </a:spcAft>
              <a:buFont typeface="Arial" pitchFamily="34" charset="0"/>
              <a:buNone/>
              <a:defRPr/>
            </a:pPr>
            <a:r>
              <a:rPr lang="ru-RU" dirty="0" smtClean="0"/>
              <a:t> </a:t>
            </a:r>
          </a:p>
          <a:p>
            <a:pPr marL="304747" indent="-304747" defTabSz="1218987" eaLnBrk="1" fontAlgn="auto" hangingPunct="1">
              <a:spcBef>
                <a:spcPts val="1866"/>
              </a:spcBef>
              <a:spcAft>
                <a:spcPts val="0"/>
              </a:spcAft>
              <a:buFont typeface="Arial" pitchFamily="34" charset="0"/>
              <a:buChar char="•"/>
              <a:defRPr/>
            </a:pPr>
            <a:endParaRPr lang="ru-RU"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banana.by/uploads/posts/2009-11/1258105506_1230381670_16116189_5723192_4902407_sm.jpg"/>
          <p:cNvPicPr>
            <a:picLocks noChangeAspect="1" noChangeArrowheads="1"/>
          </p:cNvPicPr>
          <p:nvPr/>
        </p:nvPicPr>
        <p:blipFill>
          <a:blip r:embed="rId2">
            <a:lum bright="10000" contrast="-10000"/>
          </a:blip>
          <a:srcRect/>
          <a:stretch>
            <a:fillRect/>
          </a:stretch>
        </p:blipFill>
        <p:spPr bwMode="auto">
          <a:xfrm>
            <a:off x="4929190" y="1214422"/>
            <a:ext cx="4214810" cy="5403603"/>
          </a:xfrm>
          <a:prstGeom prst="rect">
            <a:avLst/>
          </a:prstGeom>
          <a:ln>
            <a:noFill/>
          </a:ln>
          <a:effectLst>
            <a:softEdge rad="112500"/>
          </a:effectLst>
        </p:spPr>
      </p:pic>
      <p:sp>
        <p:nvSpPr>
          <p:cNvPr id="2" name="Заголовок 1"/>
          <p:cNvSpPr>
            <a:spLocks noGrp="1"/>
          </p:cNvSpPr>
          <p:nvPr>
            <p:ph type="title"/>
          </p:nvPr>
        </p:nvSpPr>
        <p:spPr>
          <a:xfrm>
            <a:off x="0" y="428625"/>
            <a:ext cx="7620000" cy="1397000"/>
          </a:xfrm>
        </p:spPr>
        <p:txBody>
          <a:bodyPr rtlCol="0">
            <a:normAutofit fontScale="90000"/>
          </a:bodyPr>
          <a:lstStyle/>
          <a:p>
            <a:pPr defTabSz="1218987" eaLnBrk="1" fontAlgn="auto" hangingPunct="1">
              <a:spcAft>
                <a:spcPts val="0"/>
              </a:spcAft>
              <a:defRPr/>
            </a:pPr>
            <a:r>
              <a:rPr lang="ru-RU" dirty="0" smtClean="0"/>
              <a:t>Естественные приемы </a:t>
            </a:r>
            <a:r>
              <a:rPr lang="ru-RU" dirty="0" err="1" smtClean="0"/>
              <a:t>саморегуляции</a:t>
            </a:r>
            <a:r>
              <a:rPr lang="ru-RU" dirty="0" smtClean="0"/>
              <a:t> организма: </a:t>
            </a:r>
            <a:br>
              <a:rPr lang="ru-RU" dirty="0" smtClean="0"/>
            </a:br>
            <a:endParaRPr lang="ru-RU" dirty="0"/>
          </a:p>
        </p:txBody>
      </p:sp>
      <p:sp>
        <p:nvSpPr>
          <p:cNvPr id="3" name="Содержимое 2"/>
          <p:cNvSpPr>
            <a:spLocks noGrp="1"/>
          </p:cNvSpPr>
          <p:nvPr>
            <p:ph idx="1"/>
          </p:nvPr>
        </p:nvSpPr>
        <p:spPr>
          <a:xfrm>
            <a:off x="357188" y="1428750"/>
            <a:ext cx="6429375" cy="4929188"/>
          </a:xfrm>
        </p:spPr>
        <p:txBody>
          <a:bodyPr rtlCol="0">
            <a:normAutofit fontScale="92500" lnSpcReduction="20000"/>
          </a:bodyPr>
          <a:lstStyle/>
          <a:p>
            <a:pPr marL="304747" indent="-304747" defTabSz="1218987" eaLnBrk="1" fontAlgn="auto" hangingPunct="1">
              <a:spcBef>
                <a:spcPts val="1866"/>
              </a:spcBef>
              <a:spcAft>
                <a:spcPts val="0"/>
              </a:spcAft>
              <a:buFont typeface="Arial" pitchFamily="34" charset="0"/>
              <a:buNone/>
              <a:defRPr/>
            </a:pPr>
            <a:r>
              <a:rPr lang="ru-RU" dirty="0" smtClean="0"/>
              <a:t>    смех, улыбка, юмор; </a:t>
            </a:r>
            <a:br>
              <a:rPr lang="ru-RU" dirty="0" smtClean="0"/>
            </a:br>
            <a:r>
              <a:rPr lang="ru-RU" dirty="0" smtClean="0"/>
              <a:t>размышления о хорошем, приятном; </a:t>
            </a:r>
            <a:br>
              <a:rPr lang="ru-RU" dirty="0" smtClean="0"/>
            </a:br>
            <a:r>
              <a:rPr lang="ru-RU" dirty="0" smtClean="0"/>
              <a:t>различные движения, типа потягивания, расслабления мышц; </a:t>
            </a:r>
            <a:r>
              <a:rPr lang="en-US" dirty="0" smtClean="0"/>
              <a:t/>
            </a:r>
            <a:br>
              <a:rPr lang="en-US" dirty="0" smtClean="0"/>
            </a:br>
            <a:r>
              <a:rPr lang="ru-RU" dirty="0" smtClean="0"/>
              <a:t>наблюдение за пейзажем за окном;</a:t>
            </a:r>
            <a:br>
              <a:rPr lang="ru-RU" dirty="0" smtClean="0"/>
            </a:br>
            <a:r>
              <a:rPr lang="ru-RU" dirty="0" smtClean="0"/>
              <a:t> рассматривание цветов в помещении, фотографий, других приятных или дорогих для человека вещей; </a:t>
            </a:r>
            <a:br>
              <a:rPr lang="ru-RU" dirty="0" smtClean="0"/>
            </a:br>
            <a:r>
              <a:rPr lang="ru-RU" dirty="0" smtClean="0"/>
              <a:t>мысленное обращение человека к высшим силам (богу, вселенной, великой идее);</a:t>
            </a:r>
            <a:br>
              <a:rPr lang="ru-RU" dirty="0" smtClean="0"/>
            </a:br>
            <a:r>
              <a:rPr lang="ru-RU" dirty="0" smtClean="0"/>
              <a:t> «купание» (реальное или мысленное) в солнечных лучах; </a:t>
            </a:r>
            <a:br>
              <a:rPr lang="ru-RU" dirty="0" smtClean="0"/>
            </a:br>
            <a:r>
              <a:rPr lang="ru-RU" dirty="0" smtClean="0"/>
              <a:t>вдыхание свежего воздуха; </a:t>
            </a:r>
            <a:br>
              <a:rPr lang="ru-RU" dirty="0" smtClean="0"/>
            </a:br>
            <a:r>
              <a:rPr lang="ru-RU" dirty="0" smtClean="0"/>
              <a:t>чтение стихов; </a:t>
            </a:r>
            <a:br>
              <a:rPr lang="ru-RU" dirty="0" smtClean="0"/>
            </a:br>
            <a:r>
              <a:rPr lang="ru-RU" dirty="0" smtClean="0"/>
              <a:t>высказывание похвалы, комплиментов кому-либо просто так. </a:t>
            </a:r>
            <a:br>
              <a:rPr lang="ru-RU" dirty="0" smtClean="0"/>
            </a:br>
            <a:endParaRPr lang="ru-RU" dirty="0" smtClean="0"/>
          </a:p>
          <a:p>
            <a:pPr marL="304747" indent="-304747" defTabSz="1218987" eaLnBrk="1" fontAlgn="auto" hangingPunct="1">
              <a:spcBef>
                <a:spcPts val="1866"/>
              </a:spcBef>
              <a:spcAft>
                <a:spcPts val="0"/>
              </a:spcAft>
              <a:buFont typeface="Arial" pitchFamily="34" charset="0"/>
              <a:buNone/>
              <a:defRPr/>
            </a:pPr>
            <a:endParaRPr lang="ru-RU" dirty="0"/>
          </a:p>
        </p:txBody>
      </p:sp>
      <p:sp>
        <p:nvSpPr>
          <p:cNvPr id="5" name="Улыбающееся лицо 4"/>
          <p:cNvSpPr/>
          <p:nvPr/>
        </p:nvSpPr>
        <p:spPr>
          <a:xfrm>
            <a:off x="357188" y="1500188"/>
            <a:ext cx="214312" cy="214312"/>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Улыбающееся лицо 5"/>
          <p:cNvSpPr/>
          <p:nvPr/>
        </p:nvSpPr>
        <p:spPr>
          <a:xfrm>
            <a:off x="357188" y="1785938"/>
            <a:ext cx="214312" cy="214312"/>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Улыбающееся лицо 7"/>
          <p:cNvSpPr/>
          <p:nvPr/>
        </p:nvSpPr>
        <p:spPr>
          <a:xfrm>
            <a:off x="357188" y="2000250"/>
            <a:ext cx="214312" cy="214313"/>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Улыбающееся лицо 8"/>
          <p:cNvSpPr/>
          <p:nvPr/>
        </p:nvSpPr>
        <p:spPr>
          <a:xfrm>
            <a:off x="428625" y="4286250"/>
            <a:ext cx="214313" cy="214313"/>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Улыбающееся лицо 9"/>
          <p:cNvSpPr/>
          <p:nvPr/>
        </p:nvSpPr>
        <p:spPr>
          <a:xfrm>
            <a:off x="357188" y="2500313"/>
            <a:ext cx="214312" cy="214312"/>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Улыбающееся лицо 10"/>
          <p:cNvSpPr/>
          <p:nvPr/>
        </p:nvSpPr>
        <p:spPr>
          <a:xfrm>
            <a:off x="428625" y="3500438"/>
            <a:ext cx="214313" cy="214312"/>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Улыбающееся лицо 11"/>
          <p:cNvSpPr/>
          <p:nvPr/>
        </p:nvSpPr>
        <p:spPr>
          <a:xfrm>
            <a:off x="357188" y="2786063"/>
            <a:ext cx="214312" cy="214312"/>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Улыбающееся лицо 12"/>
          <p:cNvSpPr/>
          <p:nvPr/>
        </p:nvSpPr>
        <p:spPr>
          <a:xfrm>
            <a:off x="428625" y="4786313"/>
            <a:ext cx="214313" cy="214312"/>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Улыбающееся лицо 13"/>
          <p:cNvSpPr/>
          <p:nvPr/>
        </p:nvSpPr>
        <p:spPr>
          <a:xfrm>
            <a:off x="428625" y="5000625"/>
            <a:ext cx="214313" cy="214313"/>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Улыбающееся лицо 14"/>
          <p:cNvSpPr/>
          <p:nvPr/>
        </p:nvSpPr>
        <p:spPr>
          <a:xfrm>
            <a:off x="428625" y="5286375"/>
            <a:ext cx="214313" cy="214313"/>
          </a:xfrm>
          <a:prstGeom prst="smileyFace">
            <a:avLst/>
          </a:prstGeom>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313"/>
            <a:ext cx="8229600" cy="6357937"/>
          </a:xfrm>
        </p:spPr>
        <p:txBody>
          <a:bodyPr rtlCol="0">
            <a:normAutofit fontScale="92500" lnSpcReduction="20000"/>
          </a:bodyPr>
          <a:lstStyle/>
          <a:p>
            <a:pPr marL="304747" indent="-304747" defTabSz="1218987" eaLnBrk="1" fontAlgn="auto" hangingPunct="1">
              <a:spcBef>
                <a:spcPts val="1866"/>
              </a:spcBef>
              <a:spcAft>
                <a:spcPts val="0"/>
              </a:spcAft>
              <a:buFont typeface="Arial" pitchFamily="34" charset="0"/>
              <a:buNone/>
              <a:defRPr/>
            </a:pPr>
            <a:endParaRPr lang="ru-RU" sz="1600" dirty="0" smtClean="0"/>
          </a:p>
          <a:p>
            <a:pPr marL="304747" indent="-304747" defTabSz="1218987" eaLnBrk="1" fontAlgn="auto" hangingPunct="1">
              <a:spcBef>
                <a:spcPts val="1866"/>
              </a:spcBef>
              <a:spcAft>
                <a:spcPts val="0"/>
              </a:spcAft>
              <a:buFont typeface="Arial" pitchFamily="34" charset="0"/>
              <a:buNone/>
              <a:defRPr/>
            </a:pPr>
            <a:r>
              <a:rPr lang="ru-RU" sz="1700" b="1" i="1" dirty="0" smtClean="0"/>
              <a:t>Упражнение «Я в лучах солнца».</a:t>
            </a:r>
            <a:r>
              <a:rPr lang="en-US" sz="1600" b="1" i="1" dirty="0" smtClean="0"/>
              <a:t/>
            </a:r>
            <a:br>
              <a:rPr lang="en-US" sz="1600" b="1" i="1" dirty="0" smtClean="0"/>
            </a:br>
            <a:r>
              <a:rPr lang="ru-RU" sz="1600" b="1" dirty="0" smtClean="0"/>
              <a:t>- На листе бумаги нарисуйте солнце так, как его рисуют дети – с кружком посередине и множеством лучиков. В кружке напишите свое имя и нарисуйте свой автопортрет. Около каждого лучика напишите что-нибудь хорошее о себе. Задача – вспомнить как можно больше хорошего.</a:t>
            </a:r>
            <a:r>
              <a:rPr lang="en-US" sz="1600" b="1" dirty="0" smtClean="0"/>
              <a:t> </a:t>
            </a:r>
            <a:r>
              <a:rPr lang="ru-RU" sz="1600" b="1" dirty="0" smtClean="0"/>
              <a:t>Носите солнце с собой всюду. Добавляйте лучи. А если станет особенно плохо на душе и покажется, что вы ни на что не годны, достаньте солнце, посмотрите на него и вспомните, о чем думали, когда записывали, то или иное свое качество.</a:t>
            </a:r>
          </a:p>
          <a:p>
            <a:pPr marL="304747" indent="-304747" defTabSz="1218987" eaLnBrk="1" fontAlgn="auto" hangingPunct="1">
              <a:spcBef>
                <a:spcPts val="1866"/>
              </a:spcBef>
              <a:spcAft>
                <a:spcPts val="0"/>
              </a:spcAft>
              <a:buFont typeface="Arial" pitchFamily="34" charset="0"/>
              <a:buNone/>
              <a:defRPr/>
            </a:pPr>
            <a:r>
              <a:rPr lang="ru-RU" sz="1700" b="1" i="1" dirty="0" smtClean="0"/>
              <a:t>Упражнение «Уровень счастья»</a:t>
            </a:r>
            <a:r>
              <a:rPr lang="en-US" sz="1600" b="1" i="1" dirty="0" smtClean="0"/>
              <a:t/>
            </a:r>
            <a:br>
              <a:rPr lang="en-US" sz="1600" b="1" i="1" dirty="0" smtClean="0"/>
            </a:br>
            <a:r>
              <a:rPr lang="ru-RU" sz="1600" b="1" dirty="0" smtClean="0"/>
              <a:t>- Составьте список того, за что вы благодарны судьбе в настоящий момент. Проследите, чтобы в него было включено все, что стоит благодарности: солнечный день, свое здоровье, здоровье родных, жилье, пища, красота, любовь, мир.</a:t>
            </a:r>
          </a:p>
          <a:p>
            <a:pPr marL="304747" indent="-304747" defTabSz="1218987" eaLnBrk="1" fontAlgn="auto" hangingPunct="1">
              <a:spcBef>
                <a:spcPts val="1866"/>
              </a:spcBef>
              <a:spcAft>
                <a:spcPts val="0"/>
              </a:spcAft>
              <a:buFont typeface="Arial" pitchFamily="34" charset="0"/>
              <a:buNone/>
              <a:defRPr/>
            </a:pPr>
            <a:r>
              <a:rPr lang="ru-RU" sz="1700" b="1" i="1" dirty="0" smtClean="0"/>
              <a:t>Упражнение "Удовольствие“</a:t>
            </a:r>
            <a:r>
              <a:rPr lang="en-US" sz="1600" b="1" i="1" dirty="0" smtClean="0"/>
              <a:t/>
            </a:r>
            <a:br>
              <a:rPr lang="en-US" sz="1600" b="1" i="1" dirty="0" smtClean="0"/>
            </a:br>
            <a:r>
              <a:rPr lang="ru-RU" sz="1600" b="1" i="1" dirty="0" smtClean="0"/>
              <a:t>-</a:t>
            </a:r>
            <a:r>
              <a:rPr lang="ru-RU" sz="1600" b="1" dirty="0" smtClean="0"/>
              <a:t>Возьмите листы бумаги и напишите10 видов повседневной деятельности, которые приносят вам удовольствие. Затем  проранжируйте их по степени удовольствия - что это и есть ресурс, который можно использовать как " скорую помощь" для восстановления сил.</a:t>
            </a:r>
          </a:p>
          <a:p>
            <a:pPr marL="304747" indent="-304747" defTabSz="1218987" eaLnBrk="1" fontAlgn="auto" hangingPunct="1">
              <a:spcBef>
                <a:spcPts val="1866"/>
              </a:spcBef>
              <a:spcAft>
                <a:spcPts val="0"/>
              </a:spcAft>
              <a:buFont typeface="Arial" pitchFamily="34" charset="0"/>
              <a:buNone/>
              <a:defRPr/>
            </a:pPr>
            <a:r>
              <a:rPr lang="ru-RU" sz="1700" b="1" i="1" dirty="0" smtClean="0"/>
              <a:t>Упражнение «Кольцо огня»</a:t>
            </a:r>
            <a:r>
              <a:rPr lang="en-US" sz="1600" b="1" i="1" dirty="0" smtClean="0"/>
              <a:t/>
            </a:r>
            <a:br>
              <a:rPr lang="en-US" sz="1600" b="1" i="1" dirty="0" smtClean="0"/>
            </a:br>
            <a:r>
              <a:rPr lang="ru-RU" sz="1600" b="1" dirty="0" smtClean="0"/>
              <a:t>-Представьте вокруг себя кольцо огня, в котором сгорает все негативное, что может быть на вас направлено. Вам внутри тепло и спокойно.</a:t>
            </a:r>
          </a:p>
          <a:p>
            <a:pPr marL="304747" indent="-304747" defTabSz="1218987" eaLnBrk="1" fontAlgn="auto" hangingPunct="1">
              <a:spcBef>
                <a:spcPts val="1866"/>
              </a:spcBef>
              <a:spcAft>
                <a:spcPts val="0"/>
              </a:spcAft>
              <a:buFont typeface="Arial" pitchFamily="34" charset="0"/>
              <a:buNone/>
              <a:defRPr/>
            </a:pPr>
            <a:r>
              <a:rPr lang="ru-RU" sz="1700" b="1" i="1" dirty="0" smtClean="0"/>
              <a:t>Упражнение «Мысленное созерцание»</a:t>
            </a:r>
            <a:r>
              <a:rPr lang="en-US" sz="1600" b="1" dirty="0" smtClean="0"/>
              <a:t/>
            </a:r>
            <a:br>
              <a:rPr lang="en-US" sz="1600" b="1" dirty="0" smtClean="0"/>
            </a:br>
            <a:r>
              <a:rPr lang="ru-RU" sz="1600" b="1" dirty="0" smtClean="0"/>
              <a:t>-Не прерываясь и не отвлекаясь на что-нибудь, созерцайте любой предмет в течение 3-4 мин., затем, закрыв глаза, постарайтесь вызвать в памяти зрительный образ предмета во всех его деталях. После этого откройте глаза и сравните «оригинал» с «копией». Повторите упражнение несколько раз.</a:t>
            </a:r>
          </a:p>
          <a:p>
            <a:pPr marL="304747" indent="-304747" defTabSz="1218987" eaLnBrk="1" fontAlgn="auto" hangingPunct="1">
              <a:spcBef>
                <a:spcPts val="1866"/>
              </a:spcBef>
              <a:spcAft>
                <a:spcPts val="0"/>
              </a:spcAft>
              <a:buFont typeface="Arial" pitchFamily="34" charset="0"/>
              <a:buNone/>
              <a:defRPr/>
            </a:pPr>
            <a:endParaRPr lang="ru-RU" sz="1600" dirty="0" smtClean="0"/>
          </a:p>
          <a:p>
            <a:pPr marL="304747" indent="-304747" defTabSz="1218987" eaLnBrk="1" fontAlgn="auto" hangingPunct="1">
              <a:spcBef>
                <a:spcPts val="1866"/>
              </a:spcBef>
              <a:spcAft>
                <a:spcPts val="0"/>
              </a:spcAft>
              <a:buFont typeface="Arial" pitchFamily="34" charset="0"/>
              <a:buNone/>
              <a:defRPr/>
            </a:pPr>
            <a:endParaRPr lang="ru-RU" sz="1600" dirty="0" smtClean="0"/>
          </a:p>
          <a:p>
            <a:pPr marL="304747" indent="-304747" defTabSz="1218987" eaLnBrk="1" fontAlgn="auto" hangingPunct="1">
              <a:spcBef>
                <a:spcPts val="1866"/>
              </a:spcBef>
              <a:spcAft>
                <a:spcPts val="0"/>
              </a:spcAft>
              <a:buFont typeface="Arial" pitchFamily="34" charset="0"/>
              <a:buNone/>
              <a:defRPr/>
            </a:pPr>
            <a:endParaRPr lang="ru-RU" sz="1600"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idx="1"/>
          </p:nvPr>
        </p:nvSpPr>
        <p:spPr>
          <a:xfrm>
            <a:off x="357188" y="214313"/>
            <a:ext cx="8501062" cy="6500812"/>
          </a:xfrm>
        </p:spPr>
        <p:txBody>
          <a:bodyPr/>
          <a:lstStyle/>
          <a:p>
            <a:pPr eaLnBrk="1" hangingPunct="1">
              <a:buFont typeface="Arial" charset="0"/>
              <a:buNone/>
            </a:pPr>
            <a:r>
              <a:rPr lang="ru-RU" sz="1600" b="1" i="1" smtClean="0"/>
              <a:t>Упражнение «Цветок»</a:t>
            </a:r>
            <a:r>
              <a:rPr lang="en-US" sz="1400" b="1" i="1" smtClean="0"/>
              <a:t/>
            </a:r>
            <a:br>
              <a:rPr lang="en-US" sz="1400" b="1" i="1" smtClean="0"/>
            </a:br>
            <a:r>
              <a:rPr lang="ru-RU" sz="1400" b="1" smtClean="0"/>
              <a:t>-Нарисуйте цветок, в сердцевине напишите свое имя, на лепестках напишите то, что является важной частью Вашей жизни, то, что вы цените больше всего. На самом деле в вашей жизни эти лепестки неодинаковые – чему-то мы уделяем больше внимания, а чему-то меньше. Пусть размер лепестков показывает, сколько вы уделяете внимания этой частице вашей жизни. У вашего цветка может быть стебель и листья. Все ли вас устраивает? Подумайте, что вы можете сделать для каждой части вашей жизни, чтобы она вас устраивала. Не нужно общих фраз, напишите конкретные действия, которыми вы можете изменить каждую часть к лучшему. Вы можете изменить размер лепестков (нарисуйте пунктиром) или нарисовать новый цветок. Сделайте ваш цветок таким, каким хотите.</a:t>
            </a:r>
          </a:p>
          <a:p>
            <a:pPr eaLnBrk="1" hangingPunct="1">
              <a:buFont typeface="Arial" charset="0"/>
              <a:buNone/>
            </a:pPr>
            <a:r>
              <a:rPr lang="ru-RU" sz="1600" b="1" i="1" smtClean="0"/>
              <a:t>Упражнение «Вопросы самому себе»</a:t>
            </a:r>
            <a:r>
              <a:rPr lang="en-US" sz="1400" b="1" i="1" smtClean="0"/>
              <a:t/>
            </a:r>
            <a:br>
              <a:rPr lang="en-US" sz="1400" b="1" i="1" smtClean="0"/>
            </a:br>
            <a:r>
              <a:rPr lang="ru-RU" sz="1400" b="1" smtClean="0"/>
              <a:t>Этот прием нейтрализует средства, блокирующие ощущение покоя, путем создания новых перспектив в ситуациях прессинга (давления) .Когда вы подозреваете, что преувеличиваете значение какой-то проблемы, задайте себе следующие вопросы:</a:t>
            </a:r>
            <a:r>
              <a:rPr lang="en-US" sz="1400" b="1" smtClean="0"/>
              <a:t/>
            </a:r>
            <a:br>
              <a:rPr lang="en-US" sz="1400" b="1" smtClean="0"/>
            </a:br>
            <a:r>
              <a:rPr lang="ru-RU" sz="1400" b="1" smtClean="0"/>
              <a:t>- Это действительно так важно?</a:t>
            </a:r>
            <a:r>
              <a:rPr lang="en-US" sz="1400" b="1" smtClean="0"/>
              <a:t/>
            </a:r>
            <a:br>
              <a:rPr lang="en-US" sz="1400" b="1" smtClean="0"/>
            </a:br>
            <a:r>
              <a:rPr lang="ru-RU" sz="1400" b="1" smtClean="0"/>
              <a:t>- Рискую ли я чем-нибудь очень важным для себя?</a:t>
            </a:r>
            <a:r>
              <a:rPr lang="en-US" sz="1400" b="1" smtClean="0"/>
              <a:t/>
            </a:r>
            <a:br>
              <a:rPr lang="en-US" sz="1400" b="1" smtClean="0"/>
            </a:br>
            <a:r>
              <a:rPr lang="ru-RU" sz="1400" b="1" smtClean="0"/>
              <a:t>- Будет ли это так важно для меня через две недели, через месяц?</a:t>
            </a:r>
            <a:r>
              <a:rPr lang="en-US" sz="1400" b="1" smtClean="0"/>
              <a:t/>
            </a:r>
            <a:br>
              <a:rPr lang="en-US" sz="1400" b="1" smtClean="0"/>
            </a:br>
            <a:r>
              <a:rPr lang="ru-RU" sz="1400" b="1" smtClean="0"/>
              <a:t>- Может ли что-то быть еще хуже?</a:t>
            </a:r>
            <a:r>
              <a:rPr lang="en-US" sz="1400" b="1" smtClean="0"/>
              <a:t/>
            </a:r>
            <a:br>
              <a:rPr lang="en-US" sz="1400" b="1" smtClean="0"/>
            </a:br>
            <a:r>
              <a:rPr lang="en-US" sz="1400" b="1" smtClean="0"/>
              <a:t>-</a:t>
            </a:r>
            <a:r>
              <a:rPr lang="ru-RU" sz="1400" b="1" smtClean="0"/>
              <a:t>Стоит ли из-за этого так сильно переживать?</a:t>
            </a:r>
          </a:p>
          <a:p>
            <a:pPr eaLnBrk="1" hangingPunct="1">
              <a:buFont typeface="Arial" charset="0"/>
              <a:buNone/>
            </a:pPr>
            <a:r>
              <a:rPr lang="ru-RU" sz="1600" b="1" i="1" smtClean="0"/>
              <a:t>Упражнение «Рисунок»</a:t>
            </a:r>
            <a:r>
              <a:rPr lang="ru-RU" sz="1400" b="1" i="1" smtClean="0"/>
              <a:t/>
            </a:r>
            <a:br>
              <a:rPr lang="ru-RU" sz="1400" b="1" i="1" smtClean="0"/>
            </a:br>
            <a:r>
              <a:rPr lang="ru-RU" sz="1400" b="1" smtClean="0"/>
              <a:t>- Нарисуйте или напишите на листе бумаге то, что вызывает у вас сильные негативные эмоции. Это может быть какой-то случай из жизни. Выплесните на него все свои негативные чувства. А теперь разорвите листок, как можно мельче. (Все собирается в корзину для мусора – избавляемся от негатива) .</a:t>
            </a: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428625" y="-142875"/>
            <a:ext cx="8229600" cy="1143000"/>
          </a:xfrm>
        </p:spPr>
        <p:txBody>
          <a:bodyPr/>
          <a:lstStyle/>
          <a:p>
            <a:pPr eaLnBrk="1" hangingPunct="1"/>
            <a:r>
              <a:rPr lang="ru-RU" smtClean="0"/>
              <a:t>Утренняя  мантра:</a:t>
            </a:r>
          </a:p>
        </p:txBody>
      </p:sp>
      <p:sp>
        <p:nvSpPr>
          <p:cNvPr id="3" name="Содержимое 2"/>
          <p:cNvSpPr>
            <a:spLocks noGrp="1"/>
          </p:cNvSpPr>
          <p:nvPr>
            <p:ph idx="1"/>
          </p:nvPr>
        </p:nvSpPr>
        <p:spPr>
          <a:xfrm>
            <a:off x="142875" y="1071563"/>
            <a:ext cx="8229600" cy="4525962"/>
          </a:xfrm>
        </p:spPr>
        <p:txBody>
          <a:bodyPr rtlCol="0">
            <a:normAutofit fontScale="92500" lnSpcReduction="10000"/>
          </a:bodyPr>
          <a:lstStyle/>
          <a:p>
            <a:pPr marL="304747" indent="-304747" defTabSz="1218987" eaLnBrk="1" fontAlgn="auto" hangingPunct="1">
              <a:spcBef>
                <a:spcPts val="1866"/>
              </a:spcBef>
              <a:spcAft>
                <a:spcPts val="0"/>
              </a:spcAft>
              <a:buFont typeface="Arial" pitchFamily="34" charset="0"/>
              <a:buNone/>
              <a:defRPr/>
            </a:pPr>
            <a:r>
              <a:rPr lang="ru-RU" dirty="0" smtClean="0"/>
              <a:t>       </a:t>
            </a:r>
            <a:r>
              <a:rPr lang="ru-RU" b="1" dirty="0" smtClean="0"/>
              <a:t>Я - бесконечно доброе, феноменально умное, чертовски привлекательное, божественно красивое, ультрамодно одетое, необычайно работоспособное, беспредельно ответственное, исключительно порядочное, кристально честное, беспрецедентно талантливое, экстраординарное, сказочно щедрое, бесподобно бесподобное, невероятно перспективное, беззаветно любящее, легендарно сильное, непостижимо оптимистичное, идеально сложенное, крайне интеллигентное, неописуемо чувственное, архинадежное, всеми любимое, бесспорно положительное, фантастически скромное                      </a:t>
            </a:r>
          </a:p>
          <a:p>
            <a:pPr marL="304747" indent="-304747" defTabSz="1218987" eaLnBrk="1" fontAlgn="auto" hangingPunct="1">
              <a:spcBef>
                <a:spcPts val="1866"/>
              </a:spcBef>
              <a:spcAft>
                <a:spcPts val="0"/>
              </a:spcAft>
              <a:buFont typeface="Arial" pitchFamily="34" charset="0"/>
              <a:buNone/>
              <a:defRPr/>
            </a:pPr>
            <a:r>
              <a:rPr lang="ru-RU" dirty="0" smtClean="0"/>
              <a:t>                               </a:t>
            </a:r>
            <a:r>
              <a:rPr lang="ru-RU" sz="2600" b="1" dirty="0" smtClean="0"/>
              <a:t>ЧЕЛОВЕЧИЩЕ!</a:t>
            </a:r>
            <a:endParaRPr lang="ru-RU" b="1" dirty="0" smtClean="0"/>
          </a:p>
          <a:p>
            <a:pPr marL="304747" indent="-304747" defTabSz="1218987" eaLnBrk="1" fontAlgn="auto" hangingPunct="1">
              <a:spcBef>
                <a:spcPts val="1866"/>
              </a:spcBef>
              <a:spcAft>
                <a:spcPts val="0"/>
              </a:spcAft>
              <a:buFont typeface="Arial" pitchFamily="34" charset="0"/>
              <a:buNone/>
              <a:defRPr/>
            </a:pPr>
            <a:endParaRPr lang="ru-RU" dirty="0"/>
          </a:p>
        </p:txBody>
      </p:sp>
      <p:pic>
        <p:nvPicPr>
          <p:cNvPr id="38915" name="Picture 10" descr="http://1962galina.ucoz.ru/kartinki/20133001230911.gif"/>
          <p:cNvPicPr>
            <a:picLocks noChangeAspect="1" noChangeArrowheads="1"/>
          </p:cNvPicPr>
          <p:nvPr/>
        </p:nvPicPr>
        <p:blipFill>
          <a:blip r:embed="rId2"/>
          <a:srcRect/>
          <a:stretch>
            <a:fillRect/>
          </a:stretch>
        </p:blipFill>
        <p:spPr bwMode="auto">
          <a:xfrm>
            <a:off x="5214938" y="3929063"/>
            <a:ext cx="3789362" cy="2746375"/>
          </a:xfrm>
          <a:prstGeom prst="rect">
            <a:avLst/>
          </a:prstGeom>
          <a:noFill/>
          <a:ln w="9525">
            <a:noFill/>
            <a:miter lim="800000"/>
            <a:headEnd/>
            <a:tailEnd/>
          </a:ln>
        </p:spPr>
      </p:pic>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6200"/>
            <a:ext cx="8029604" cy="2209792"/>
          </a:xfrm>
        </p:spPr>
        <p:txBody>
          <a:bodyPr rtlCol="0">
            <a:prstTxWarp prst="textStop">
              <a:avLst/>
            </a:prstTxWarp>
            <a:normAutofit/>
            <a:scene3d>
              <a:camera prst="orthographicFront"/>
              <a:lightRig rig="soft" dir="tl">
                <a:rot lat="0" lon="0" rev="0"/>
              </a:lightRig>
            </a:scene3d>
            <a:sp3d extrusionH="57150" contourW="25400" prstMaterial="matte">
              <a:bevelT w="25400" h="55880"/>
              <a:contourClr>
                <a:schemeClr val="accent2">
                  <a:tint val="20000"/>
                </a:schemeClr>
              </a:contourClr>
            </a:sp3d>
          </a:bodyPr>
          <a:lstStyle/>
          <a:p>
            <a:pPr algn="ctr" defTabSz="1218987" eaLnBrk="1" fontAlgn="auto" hangingPunct="1">
              <a:spcAft>
                <a:spcPts val="0"/>
              </a:spcAft>
              <a:defRPr/>
            </a:pP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Успехов Вам и внутреннего равновесия!</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1746" name="Picture 2" descr="http://i.ytimg.com/vi/sDuiBYEnMyo/maxresdefault.jpg"/>
          <p:cNvPicPr>
            <a:picLocks noChangeAspect="1" noChangeArrowheads="1"/>
          </p:cNvPicPr>
          <p:nvPr/>
        </p:nvPicPr>
        <p:blipFill>
          <a:blip r:embed="rId2"/>
          <a:srcRect/>
          <a:stretch>
            <a:fillRect/>
          </a:stretch>
        </p:blipFill>
        <p:spPr bwMode="auto">
          <a:xfrm>
            <a:off x="785786" y="2357430"/>
            <a:ext cx="7731656" cy="4349057"/>
          </a:xfrm>
          <a:prstGeom prst="rect">
            <a:avLst/>
          </a:prstGeom>
          <a:ln>
            <a:noFill/>
          </a:ln>
          <a:effectLst>
            <a:softEdge rad="112500"/>
          </a:effectLst>
        </p:spPr>
      </p:pic>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p:txBody>
          <a:bodyPr/>
          <a:lstStyle/>
          <a:p>
            <a:pPr eaLnBrk="1" hangingPunct="1"/>
            <a:r>
              <a:rPr lang="ru-RU" smtClean="0"/>
              <a:t>ИСПОЛЬЗОВАННАЯ ЛИТЕРАТУРА:</a:t>
            </a:r>
          </a:p>
        </p:txBody>
      </p:sp>
      <p:sp>
        <p:nvSpPr>
          <p:cNvPr id="3" name="Содержимое 2"/>
          <p:cNvSpPr>
            <a:spLocks noGrp="1"/>
          </p:cNvSpPr>
          <p:nvPr>
            <p:ph idx="1"/>
          </p:nvPr>
        </p:nvSpPr>
        <p:spPr>
          <a:xfrm>
            <a:off x="857250" y="1428750"/>
            <a:ext cx="7620000" cy="5000625"/>
          </a:xfrm>
        </p:spPr>
        <p:txBody>
          <a:bodyPr rtlCol="0">
            <a:normAutofit fontScale="92500" lnSpcReduction="10000"/>
          </a:bodyPr>
          <a:lstStyle/>
          <a:p>
            <a:pPr marL="304747" indent="-304747" defTabSz="1218987" eaLnBrk="1" fontAlgn="auto" hangingPunct="1">
              <a:spcBef>
                <a:spcPts val="1866"/>
              </a:spcBef>
              <a:spcAft>
                <a:spcPts val="0"/>
              </a:spcAft>
              <a:buFont typeface="Arial" pitchFamily="34" charset="0"/>
              <a:buNone/>
              <a:defRPr/>
            </a:pPr>
            <a:r>
              <a:rPr lang="ru-RU" sz="1600" dirty="0" smtClean="0"/>
              <a:t>Профилактика синдрома эмоционального выгорания у педагогических работников. Есенина Наталья Григорьевна </a:t>
            </a:r>
            <a:r>
              <a:rPr lang="en-US" sz="1100" dirty="0" smtClean="0">
                <a:hlinkClick r:id="rId2"/>
              </a:rPr>
              <a:t>http://center-dialog.ucoz.ru/publ/profilaktika_sindroma_ehmocionalnogo_vygoranija_u_pedagogicheskikh_rabotnikov_esenina_natalja_grigorevna/1-1-0-20</a:t>
            </a:r>
            <a:endParaRPr lang="ru-RU" sz="1200" dirty="0" smtClean="0"/>
          </a:p>
          <a:p>
            <a:pPr marL="304747" indent="-304747" defTabSz="1218987" eaLnBrk="1" fontAlgn="auto" hangingPunct="1">
              <a:spcBef>
                <a:spcPts val="1866"/>
              </a:spcBef>
              <a:spcAft>
                <a:spcPts val="0"/>
              </a:spcAft>
              <a:buFont typeface="Arial" pitchFamily="34" charset="0"/>
              <a:buNone/>
              <a:defRPr/>
            </a:pPr>
            <a:r>
              <a:rPr lang="ru-RU" sz="2000" dirty="0" smtClean="0"/>
              <a:t> </a:t>
            </a:r>
            <a:r>
              <a:rPr lang="ru-RU" sz="1600" dirty="0" smtClean="0"/>
              <a:t>Профилактика эмоционального выгорания педагога. Яна Забоева </a:t>
            </a:r>
            <a:r>
              <a:rPr lang="en-US" sz="1100" dirty="0" smtClean="0">
                <a:hlinkClick r:id="rId3"/>
              </a:rPr>
              <a:t>http://www.maam.ru/detskijsad/trening-profilaktika-yemocionalnogo-vygoranija-pedagoga-pedagoga-psihologa-zaboevoi-jany-aleksevny.html</a:t>
            </a:r>
            <a:r>
              <a:rPr lang="ru-RU" sz="1100" dirty="0" smtClean="0"/>
              <a:t> </a:t>
            </a:r>
            <a:endParaRPr lang="ru-RU" sz="1200" dirty="0" smtClean="0"/>
          </a:p>
          <a:p>
            <a:pPr marL="304747" indent="-304747" defTabSz="1218987" eaLnBrk="1" fontAlgn="auto" hangingPunct="1">
              <a:spcBef>
                <a:spcPts val="1866"/>
              </a:spcBef>
              <a:spcAft>
                <a:spcPts val="0"/>
              </a:spcAft>
              <a:buFont typeface="Arial" pitchFamily="34" charset="0"/>
              <a:buNone/>
              <a:defRPr/>
            </a:pPr>
            <a:r>
              <a:rPr lang="ru-RU" sz="1500" dirty="0" smtClean="0"/>
              <a:t>Тренинг для педагогов по профилактике эмоционального выгорания.</a:t>
            </a:r>
            <a:r>
              <a:rPr lang="ru-RU" sz="1500" b="1" dirty="0" smtClean="0"/>
              <a:t> </a:t>
            </a:r>
            <a:r>
              <a:rPr lang="ru-RU" sz="1500" dirty="0" smtClean="0"/>
              <a:t>Наталья Халина </a:t>
            </a:r>
            <a:r>
              <a:rPr lang="en-US" sz="1100" dirty="0" smtClean="0">
                <a:hlinkClick r:id="rId4"/>
              </a:rPr>
              <a:t>http://www.maam.ru/detskijsad/-trening-dlja-pedagogov-po-profilaktike-yemocionalnogo-vygoranija.html</a:t>
            </a:r>
            <a:r>
              <a:rPr lang="ru-RU" sz="1100" dirty="0" smtClean="0"/>
              <a:t>  </a:t>
            </a:r>
            <a:endParaRPr lang="ru-RU" sz="1400" dirty="0" smtClean="0"/>
          </a:p>
          <a:p>
            <a:pPr marL="304747" indent="-304747" defTabSz="1218987" eaLnBrk="1" fontAlgn="auto" hangingPunct="1">
              <a:spcBef>
                <a:spcPts val="1866"/>
              </a:spcBef>
              <a:spcAft>
                <a:spcPts val="0"/>
              </a:spcAft>
              <a:buFont typeface="Arial" pitchFamily="34" charset="0"/>
              <a:buNone/>
              <a:defRPr/>
            </a:pPr>
            <a:r>
              <a:rPr lang="ru-RU" sz="1500" dirty="0" smtClean="0"/>
              <a:t>Рекомендации для педагогов «Профилактика синдрома эмоционального выгорания» (упражнения для профилактики СЭВ). Елена Кацай</a:t>
            </a:r>
            <a:r>
              <a:rPr lang="ru-RU" sz="1800" b="1" dirty="0" smtClean="0"/>
              <a:t> </a:t>
            </a:r>
            <a:r>
              <a:rPr lang="ru-RU" sz="1200" dirty="0" smtClean="0"/>
              <a:t>  </a:t>
            </a:r>
            <a:r>
              <a:rPr lang="en-US" sz="1200" dirty="0" smtClean="0">
                <a:hlinkClick r:id="rId5"/>
              </a:rPr>
              <a:t>http://www.maam.ru/detskijsad/rekomendaci-dlja-pedagogov-profilaktika-sindroma-yemocionalnogo-vygoranija-uprazhnenija-dlja-profilaktiki-syev.html</a:t>
            </a:r>
            <a:r>
              <a:rPr lang="ru-RU" sz="1200" dirty="0" smtClean="0"/>
              <a:t> </a:t>
            </a:r>
          </a:p>
          <a:p>
            <a:pPr marL="304747" indent="-304747" defTabSz="1218987" eaLnBrk="1" fontAlgn="auto" hangingPunct="1">
              <a:spcBef>
                <a:spcPts val="1866"/>
              </a:spcBef>
              <a:spcAft>
                <a:spcPts val="0"/>
              </a:spcAft>
              <a:buFont typeface="Arial" pitchFamily="34" charset="0"/>
              <a:buNone/>
              <a:defRPr/>
            </a:pPr>
            <a:r>
              <a:rPr lang="ru-RU" sz="1600" dirty="0" smtClean="0"/>
              <a:t>Психологический тренинг-семинар «Профилактика эмоционального выгорания педагогов». Людмила </a:t>
            </a:r>
            <a:r>
              <a:rPr lang="ru-RU" sz="1600" dirty="0" err="1" smtClean="0"/>
              <a:t>Вайс</a:t>
            </a:r>
            <a:r>
              <a:rPr lang="ru-RU" sz="1600" b="1" dirty="0" smtClean="0"/>
              <a:t> </a:t>
            </a:r>
            <a:r>
              <a:rPr lang="ru-RU" sz="1200" b="1" dirty="0" smtClean="0"/>
              <a:t> </a:t>
            </a:r>
            <a:r>
              <a:rPr lang="ru-RU" sz="1050" b="1" dirty="0" smtClean="0"/>
              <a:t> </a:t>
            </a:r>
            <a:r>
              <a:rPr lang="en-US" sz="1050" dirty="0" smtClean="0">
                <a:hlinkClick r:id="rId6"/>
              </a:rPr>
              <a:t>http://www.maam.ru/detskijsad/psihologicheskii-trening-seminar-profilaktika-yemocionalnogo-vygoranija-pedagogov.html</a:t>
            </a:r>
            <a:r>
              <a:rPr lang="ru-RU" sz="1050" dirty="0" smtClean="0"/>
              <a:t> </a:t>
            </a:r>
            <a:endParaRPr lang="en-US" sz="1050" dirty="0" smtClean="0"/>
          </a:p>
          <a:p>
            <a:pPr marL="304747" indent="-304747" defTabSz="1218987" eaLnBrk="1" fontAlgn="auto" hangingPunct="1">
              <a:spcBef>
                <a:spcPts val="1866"/>
              </a:spcBef>
              <a:spcAft>
                <a:spcPts val="0"/>
              </a:spcAft>
              <a:buFont typeface="Arial" pitchFamily="34" charset="0"/>
              <a:buNone/>
              <a:defRPr/>
            </a:pPr>
            <a:r>
              <a:rPr lang="ru-RU" sz="1700" dirty="0" err="1" smtClean="0"/>
              <a:t>Саморегуляция</a:t>
            </a:r>
            <a:r>
              <a:rPr lang="ru-RU" sz="1700" dirty="0" smtClean="0"/>
              <a:t> педагога, как способ профилактики профессионального выгорания. </a:t>
            </a:r>
            <a:r>
              <a:rPr lang="ru-RU" sz="1700" dirty="0" smtClean="0">
                <a:hlinkClick r:id="rId7" tooltip="Зинаида Багаева"/>
              </a:rPr>
              <a:t>Зинаида </a:t>
            </a:r>
            <a:r>
              <a:rPr lang="ru-RU" sz="1700" dirty="0" err="1" smtClean="0">
                <a:hlinkClick r:id="rId7" tooltip="Зинаида Багаева"/>
              </a:rPr>
              <a:t>Багаева</a:t>
            </a:r>
            <a:endParaRPr lang="ru-RU" sz="1700" dirty="0" smtClean="0"/>
          </a:p>
          <a:p>
            <a:pPr marL="304747" indent="-304747" defTabSz="1218987" eaLnBrk="1" fontAlgn="auto" hangingPunct="1">
              <a:spcBef>
                <a:spcPts val="1866"/>
              </a:spcBef>
              <a:spcAft>
                <a:spcPts val="0"/>
              </a:spcAft>
              <a:buFont typeface="Arial" pitchFamily="34" charset="0"/>
              <a:buNone/>
              <a:defRPr/>
            </a:pPr>
            <a:endParaRPr lang="ru-RU" sz="1050" dirty="0" smtClean="0"/>
          </a:p>
          <a:p>
            <a:pPr marL="304747" indent="-304747" defTabSz="1218987" eaLnBrk="1" fontAlgn="auto" hangingPunct="1">
              <a:spcBef>
                <a:spcPts val="1866"/>
              </a:spcBef>
              <a:spcAft>
                <a:spcPts val="0"/>
              </a:spcAft>
              <a:buFont typeface="Arial" pitchFamily="34" charset="0"/>
              <a:buNone/>
              <a:defRPr/>
            </a:pPr>
            <a:endParaRPr lang="ru-RU" sz="1200" dirty="0" smtClean="0"/>
          </a:p>
          <a:p>
            <a:pPr marL="304747" indent="-304747" defTabSz="1218987" eaLnBrk="1" fontAlgn="auto" hangingPunct="1">
              <a:spcBef>
                <a:spcPts val="1866"/>
              </a:spcBef>
              <a:spcAft>
                <a:spcPts val="0"/>
              </a:spcAft>
              <a:buFont typeface="Arial" pitchFamily="34" charset="0"/>
              <a:buNone/>
              <a:defRPr/>
            </a:pPr>
            <a:endParaRPr lang="ru-RU" sz="2000"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357188" y="-214313"/>
            <a:ext cx="3305175" cy="1397001"/>
          </a:xfrm>
        </p:spPr>
        <p:txBody>
          <a:bodyPr/>
          <a:lstStyle/>
          <a:p>
            <a:pPr eaLnBrk="1" hangingPunct="1"/>
            <a:r>
              <a:rPr lang="ru-RU" smtClean="0"/>
              <a:t>Задачи:</a:t>
            </a:r>
          </a:p>
        </p:txBody>
      </p:sp>
      <p:sp>
        <p:nvSpPr>
          <p:cNvPr id="3" name="Содержимое 2"/>
          <p:cNvSpPr>
            <a:spLocks noGrp="1"/>
          </p:cNvSpPr>
          <p:nvPr>
            <p:ph idx="1"/>
          </p:nvPr>
        </p:nvSpPr>
        <p:spPr>
          <a:xfrm>
            <a:off x="285750" y="1214438"/>
            <a:ext cx="7762875" cy="5286375"/>
          </a:xfrm>
        </p:spPr>
        <p:txBody>
          <a:bodyPr rtlCol="0">
            <a:normAutofit fontScale="77500" lnSpcReduction="20000"/>
          </a:bodyPr>
          <a:lstStyle/>
          <a:p>
            <a:pPr marL="457200" indent="-457200" defTabSz="1218987" eaLnBrk="1" fontAlgn="auto" hangingPunct="1">
              <a:spcBef>
                <a:spcPts val="1866"/>
              </a:spcBef>
              <a:spcAft>
                <a:spcPts val="0"/>
              </a:spcAft>
              <a:buFont typeface="Arial" pitchFamily="34" charset="0"/>
              <a:buAutoNum type="arabicPeriod"/>
              <a:defRPr/>
            </a:pPr>
            <a:r>
              <a:rPr lang="ru-RU" dirty="0" smtClean="0"/>
              <a:t>Принять себя, свои достоинства и</a:t>
            </a:r>
            <a:br>
              <a:rPr lang="ru-RU" dirty="0" smtClean="0"/>
            </a:br>
            <a:r>
              <a:rPr lang="ru-RU" dirty="0" smtClean="0"/>
              <a:t> недостатки, осознать собственную </a:t>
            </a:r>
            <a:br>
              <a:rPr lang="ru-RU" dirty="0" smtClean="0"/>
            </a:br>
            <a:r>
              <a:rPr lang="ru-RU" dirty="0" smtClean="0"/>
              <a:t>ценность и уникальность. </a:t>
            </a:r>
          </a:p>
          <a:p>
            <a:pPr marL="457200" indent="-457200" defTabSz="1218987" eaLnBrk="1" fontAlgn="auto" hangingPunct="1">
              <a:spcBef>
                <a:spcPts val="1866"/>
              </a:spcBef>
              <a:spcAft>
                <a:spcPts val="0"/>
              </a:spcAft>
              <a:buFont typeface="Arial" pitchFamily="34" charset="0"/>
              <a:buAutoNum type="arabicPeriod"/>
              <a:defRPr/>
            </a:pPr>
            <a:r>
              <a:rPr lang="ru-RU" dirty="0" smtClean="0"/>
              <a:t> Научиться спокойно относиться к </a:t>
            </a:r>
            <a:br>
              <a:rPr lang="ru-RU" dirty="0" smtClean="0"/>
            </a:br>
            <a:r>
              <a:rPr lang="ru-RU" dirty="0" smtClean="0"/>
              <a:t>стрессам как возможности приобретения</a:t>
            </a:r>
            <a:br>
              <a:rPr lang="ru-RU" dirty="0" smtClean="0"/>
            </a:br>
            <a:r>
              <a:rPr lang="ru-RU" dirty="0" smtClean="0"/>
              <a:t> личного опыта и возможности личностного</a:t>
            </a:r>
            <a:br>
              <a:rPr lang="ru-RU" dirty="0" smtClean="0"/>
            </a:br>
            <a:r>
              <a:rPr lang="ru-RU" dirty="0" smtClean="0"/>
              <a:t> роста, выработать способность в сложной</a:t>
            </a:r>
            <a:br>
              <a:rPr lang="ru-RU" dirty="0" smtClean="0"/>
            </a:br>
            <a:r>
              <a:rPr lang="ru-RU" dirty="0" smtClean="0"/>
              <a:t> ситуации находить для себя смысл.</a:t>
            </a:r>
          </a:p>
          <a:p>
            <a:pPr marL="457200" indent="-457200" defTabSz="1218987" eaLnBrk="1" fontAlgn="auto" hangingPunct="1">
              <a:spcBef>
                <a:spcPts val="1866"/>
              </a:spcBef>
              <a:spcAft>
                <a:spcPts val="0"/>
              </a:spcAft>
              <a:buFont typeface="Arial" pitchFamily="34" charset="0"/>
              <a:buAutoNum type="arabicPeriod"/>
              <a:defRPr/>
            </a:pPr>
            <a:r>
              <a:rPr lang="ru-RU" dirty="0" smtClean="0"/>
              <a:t> Научиться вырабатывать активную </a:t>
            </a:r>
            <a:br>
              <a:rPr lang="ru-RU" dirty="0" smtClean="0"/>
            </a:br>
            <a:r>
              <a:rPr lang="ru-RU" dirty="0" smtClean="0"/>
              <a:t>жизненную позицию. </a:t>
            </a:r>
          </a:p>
          <a:p>
            <a:pPr marL="457200" indent="-457200" defTabSz="1218987" eaLnBrk="1" fontAlgn="auto" hangingPunct="1">
              <a:spcBef>
                <a:spcPts val="1866"/>
              </a:spcBef>
              <a:spcAft>
                <a:spcPts val="0"/>
              </a:spcAft>
              <a:buFont typeface="Arial" pitchFamily="34" charset="0"/>
              <a:buAutoNum type="arabicPeriod"/>
              <a:defRPr/>
            </a:pPr>
            <a:r>
              <a:rPr lang="ru-RU" dirty="0" smtClean="0"/>
              <a:t>Развивать рефлексию, умение распознавать свои эмоциональные состояния, мотивы поведения, последствия поступков.</a:t>
            </a:r>
          </a:p>
          <a:p>
            <a:pPr marL="457200" indent="-457200" defTabSz="1218987" eaLnBrk="1" fontAlgn="auto" hangingPunct="1">
              <a:spcBef>
                <a:spcPts val="1866"/>
              </a:spcBef>
              <a:spcAft>
                <a:spcPts val="0"/>
              </a:spcAft>
              <a:buFont typeface="Arial" pitchFamily="34" charset="0"/>
              <a:buAutoNum type="arabicPeriod"/>
              <a:defRPr/>
            </a:pPr>
            <a:r>
              <a:rPr lang="ru-RU" dirty="0" smtClean="0"/>
              <a:t>Развивать способность к когнитивной структуризации и осмыслению ситуаций, позитивность и рациональность мышления. </a:t>
            </a:r>
          </a:p>
          <a:p>
            <a:pPr marL="457200" indent="-457200" defTabSz="1218987" eaLnBrk="1" fontAlgn="auto" hangingPunct="1">
              <a:spcBef>
                <a:spcPts val="1866"/>
              </a:spcBef>
              <a:spcAft>
                <a:spcPts val="0"/>
              </a:spcAft>
              <a:buFont typeface="Arial" pitchFamily="34" charset="0"/>
              <a:buAutoNum type="arabicPeriod"/>
              <a:defRPr/>
            </a:pPr>
            <a:r>
              <a:rPr lang="ru-RU" dirty="0" smtClean="0"/>
              <a:t>Научить эффективно использовать способы снятия внутреннего напряжения и </a:t>
            </a:r>
            <a:r>
              <a:rPr lang="ru-RU" dirty="0" err="1" smtClean="0"/>
              <a:t>саморегуляции</a:t>
            </a:r>
            <a:r>
              <a:rPr lang="ru-RU" dirty="0" smtClean="0"/>
              <a:t>. </a:t>
            </a:r>
            <a:endParaRPr lang="ru-RU" dirty="0"/>
          </a:p>
        </p:txBody>
      </p:sp>
      <p:pic>
        <p:nvPicPr>
          <p:cNvPr id="38916" name="Picture 4" descr="http://ito.vspu.net/ENK/2011-2012/NVP/robotu_styd/2013/specialist/Shastova/Preview/images/aufgabenliste_add1.jpg"/>
          <p:cNvPicPr>
            <a:picLocks noChangeAspect="1" noChangeArrowheads="1"/>
          </p:cNvPicPr>
          <p:nvPr/>
        </p:nvPicPr>
        <p:blipFill>
          <a:blip r:embed="rId2"/>
          <a:srcRect/>
          <a:stretch>
            <a:fillRect/>
          </a:stretch>
        </p:blipFill>
        <p:spPr bwMode="auto">
          <a:xfrm>
            <a:off x="6143636" y="214290"/>
            <a:ext cx="2719388" cy="3619330"/>
          </a:xfrm>
          <a:prstGeom prst="rect">
            <a:avLst/>
          </a:prstGeom>
          <a:ln>
            <a:noFill/>
          </a:ln>
          <a:effectLst>
            <a:softEdge rad="112500"/>
          </a:effectLst>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pitalpost.ru/wp-content/uploads/2013/06/Vyigoranie-na-rabote.jpg"/>
          <p:cNvPicPr>
            <a:picLocks noChangeAspect="1" noChangeArrowheads="1"/>
          </p:cNvPicPr>
          <p:nvPr/>
        </p:nvPicPr>
        <p:blipFill>
          <a:blip r:embed="rId2"/>
          <a:srcRect r="39" b="18"/>
          <a:stretch>
            <a:fillRect/>
          </a:stretch>
        </p:blipFill>
        <p:spPr bwMode="auto">
          <a:xfrm>
            <a:off x="3929058" y="214290"/>
            <a:ext cx="5072098" cy="3242275"/>
          </a:xfrm>
          <a:prstGeom prst="rect">
            <a:avLst/>
          </a:prstGeom>
          <a:ln>
            <a:noFill/>
          </a:ln>
          <a:effectLst>
            <a:softEdge rad="112500"/>
          </a:effectLst>
        </p:spPr>
      </p:pic>
      <p:sp>
        <p:nvSpPr>
          <p:cNvPr id="16386" name="Заголовок 1"/>
          <p:cNvSpPr>
            <a:spLocks noGrp="1"/>
          </p:cNvSpPr>
          <p:nvPr>
            <p:ph type="title"/>
          </p:nvPr>
        </p:nvSpPr>
        <p:spPr>
          <a:xfrm>
            <a:off x="214313" y="500063"/>
            <a:ext cx="3786187" cy="6143625"/>
          </a:xfrm>
        </p:spPr>
        <p:txBody>
          <a:bodyPr/>
          <a:lstStyle/>
          <a:p>
            <a:pPr eaLnBrk="1" hangingPunct="1"/>
            <a:r>
              <a:rPr lang="ru-RU" sz="2000" b="1" smtClean="0">
                <a:solidFill>
                  <a:srgbClr val="FF0000"/>
                </a:solidFill>
              </a:rPr>
              <a:t>«Психическое выгорание» </a:t>
            </a:r>
            <a:r>
              <a:rPr lang="ru-RU" sz="1800" smtClean="0"/>
              <a:t>– состояние физического,        эмоционального и умственного истощения, проявляющееся в профессиях социальной сферы. (В.Е.Орел) Явление выгорания с данной точки зрения рассматривается как проявляющееся в виде целого ряда симптомов, которые делятся на аффективные, когнитивные, физические и поведенческие. </a:t>
            </a:r>
            <a:br>
              <a:rPr lang="ru-RU" sz="1800" smtClean="0"/>
            </a:br>
            <a:r>
              <a:rPr lang="ru-RU" sz="1800" smtClean="0"/>
              <a:t/>
            </a:r>
            <a:br>
              <a:rPr lang="ru-RU" sz="1800" smtClean="0"/>
            </a:br>
            <a:r>
              <a:rPr lang="ru-RU" sz="2400" b="1" smtClean="0">
                <a:solidFill>
                  <a:srgbClr val="FF0000"/>
                </a:solidFill>
              </a:rPr>
              <a:t>«Синдром эмоционального выгорания»</a:t>
            </a:r>
            <a:r>
              <a:rPr lang="ru-RU" sz="2400" smtClean="0">
                <a:solidFill>
                  <a:srgbClr val="FF0000"/>
                </a:solidFill>
              </a:rPr>
              <a:t> </a:t>
            </a:r>
            <a:r>
              <a:rPr lang="ru-RU" sz="1800" smtClean="0"/>
              <a:t>- отрицательное воздействие профессиональной деятельности на личность в сфере человек-человек, проявляющееся в виде определенных изменений в поведении и состоянии человека.</a:t>
            </a:r>
          </a:p>
        </p:txBody>
      </p:sp>
      <p:sp>
        <p:nvSpPr>
          <p:cNvPr id="3" name="Содержимое 2"/>
          <p:cNvSpPr>
            <a:spLocks noGrp="1"/>
          </p:cNvSpPr>
          <p:nvPr>
            <p:ph idx="1"/>
          </p:nvPr>
        </p:nvSpPr>
        <p:spPr>
          <a:xfrm>
            <a:off x="3857625" y="3643313"/>
            <a:ext cx="5286375" cy="3214687"/>
          </a:xfrm>
        </p:spPr>
        <p:txBody>
          <a:bodyPr rtlCol="0">
            <a:normAutofit fontScale="92500"/>
          </a:bodyPr>
          <a:lstStyle/>
          <a:p>
            <a:pPr marL="304747" indent="-304747" defTabSz="1218987" eaLnBrk="1" fontAlgn="auto" hangingPunct="1">
              <a:spcBef>
                <a:spcPts val="1866"/>
              </a:spcBef>
              <a:spcAft>
                <a:spcPts val="0"/>
              </a:spcAft>
              <a:buFont typeface="Arial" pitchFamily="34" charset="0"/>
              <a:buNone/>
              <a:defRPr/>
            </a:pPr>
            <a:r>
              <a:rPr lang="ru-RU" sz="1600" dirty="0" smtClean="0"/>
              <a:t>Существует более узкая трактовка феномена выгорания, в центре которой лежат эмоции и чувства человека. Эмоциональное выгорание, по мнению доктора психологических наук Бойко Виктора Васильевича, - это выработанный личностью механизм психологической защиты в форме полного или частичного исключения эмоций (понижения их энергетики) в ответ на избранные психотравмирующие воздействия. Данный стереотип эмоционального восприятия действительности складывается под воздействием ряда факторов и предпосылок – внешних и внутренних. </a:t>
            </a:r>
            <a:r>
              <a:rPr lang="ru-RU" sz="1400" dirty="0" smtClean="0"/>
              <a:t/>
            </a:r>
            <a:br>
              <a:rPr lang="ru-RU" sz="1400" dirty="0" smtClean="0"/>
            </a:br>
            <a:endParaRPr lang="ru-RU" sz="1400"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pPr eaLnBrk="1" hangingPunct="1"/>
            <a:endParaRPr lang="ru-RU" smtClean="0"/>
          </a:p>
        </p:txBody>
      </p:sp>
      <p:sp>
        <p:nvSpPr>
          <p:cNvPr id="17410" name="Содержимое 2"/>
          <p:cNvSpPr>
            <a:spLocks noGrp="1"/>
          </p:cNvSpPr>
          <p:nvPr>
            <p:ph idx="1"/>
          </p:nvPr>
        </p:nvSpPr>
        <p:spPr/>
        <p:txBody>
          <a:bodyPr/>
          <a:lstStyle/>
          <a:p>
            <a:pPr eaLnBrk="1" hangingPunct="1"/>
            <a:endParaRPr lang="ru-RU" smtClean="0"/>
          </a:p>
        </p:txBody>
      </p:sp>
      <p:pic>
        <p:nvPicPr>
          <p:cNvPr id="17411" name="Picture 2" descr="http://www.uchportal.ru/_ld/250/74740751.png"/>
          <p:cNvPicPr>
            <a:picLocks noChangeAspect="1" noChangeArrowheads="1"/>
          </p:cNvPicPr>
          <p:nvPr/>
        </p:nvPicPr>
        <p:blipFill>
          <a:blip r:embed="rId2"/>
          <a:srcRect/>
          <a:stretch>
            <a:fillRect/>
          </a:stretch>
        </p:blipFill>
        <p:spPr bwMode="auto">
          <a:xfrm>
            <a:off x="-31750" y="0"/>
            <a:ext cx="9175750" cy="6858000"/>
          </a:xfrm>
          <a:prstGeom prst="rect">
            <a:avLst/>
          </a:prstGeom>
          <a:noFill/>
          <a:ln w="9525">
            <a:noFill/>
            <a:miter lim="800000"/>
            <a:headEnd/>
            <a:tailEnd/>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kudriavcevva.files.wordpress.com/2013/02/d181d0bfd0b8d187d0bad0b8.jpg?w=620"/>
          <p:cNvPicPr>
            <a:picLocks noChangeAspect="1" noChangeArrowheads="1"/>
          </p:cNvPicPr>
          <p:nvPr/>
        </p:nvPicPr>
        <p:blipFill>
          <a:blip r:embed="rId2"/>
          <a:srcRect/>
          <a:stretch>
            <a:fillRect/>
          </a:stretch>
        </p:blipFill>
        <p:spPr bwMode="auto">
          <a:xfrm>
            <a:off x="3066914" y="2665561"/>
            <a:ext cx="6069002" cy="4184353"/>
          </a:xfrm>
          <a:prstGeom prst="rect">
            <a:avLst/>
          </a:prstGeom>
          <a:ln>
            <a:noFill/>
          </a:ln>
          <a:effectLst>
            <a:softEdge rad="112500"/>
          </a:effectLst>
        </p:spPr>
      </p:pic>
      <p:sp>
        <p:nvSpPr>
          <p:cNvPr id="18434" name="Содержимое 2"/>
          <p:cNvSpPr>
            <a:spLocks noGrp="1"/>
          </p:cNvSpPr>
          <p:nvPr>
            <p:ph idx="1"/>
          </p:nvPr>
        </p:nvSpPr>
        <p:spPr>
          <a:xfrm>
            <a:off x="323850" y="285750"/>
            <a:ext cx="8229600" cy="6572250"/>
          </a:xfrm>
        </p:spPr>
        <p:txBody>
          <a:bodyPr/>
          <a:lstStyle/>
          <a:p>
            <a:pPr eaLnBrk="1" hangingPunct="1">
              <a:lnSpc>
                <a:spcPct val="75000"/>
              </a:lnSpc>
              <a:buFont typeface="Arial" charset="0"/>
              <a:buNone/>
            </a:pPr>
            <a:r>
              <a:rPr lang="ru-RU" sz="1600" smtClean="0"/>
              <a:t>Сам термин (“burno</a:t>
            </a:r>
            <a:r>
              <a:rPr lang="en-US" sz="1600" smtClean="0"/>
              <a:t>u</a:t>
            </a:r>
            <a:r>
              <a:rPr lang="ru-RU" sz="1600" smtClean="0"/>
              <a:t>t”) введен американским психиатром Х. Дж. Фрейденбергом в 1974 году. Ввели его для обозначения состояния, когда на работе человек чувствует себя «загнанным в клетку». Чаще всего подвержены эмоциональному выгоранию люди профессий типа «Человек-человек». Работа с людьми требует больших эмоциональных затрат.</a:t>
            </a:r>
            <a:endParaRPr lang="en-US" sz="1600" smtClean="0"/>
          </a:p>
          <a:p>
            <a:pPr eaLnBrk="1" hangingPunct="1">
              <a:lnSpc>
                <a:spcPct val="75000"/>
              </a:lnSpc>
              <a:buFont typeface="Arial" charset="0"/>
              <a:buNone/>
            </a:pPr>
            <a:r>
              <a:rPr lang="ru-RU" sz="1600" smtClean="0"/>
              <a:t>Особую опасность таит в себе работа педагогов, психологов, медицинских и социальных работников. Синдром у работников этой сферы характеризуется отсутствием эмоциональной вовлеченности и контакта с клиентами, утратой способности к сопереживанию пациентам, усталостью, ведущей к редукции профессиональных обязанностей и </a:t>
            </a:r>
            <a:r>
              <a:rPr lang="ru-RU" sz="1600" smtClean="0">
                <a:latin typeface="Arial" charset="0"/>
              </a:rPr>
              <a:t>            </a:t>
            </a:r>
            <a:r>
              <a:rPr lang="ru-RU" sz="1600" smtClean="0"/>
              <a:t>негативному влиянию работы на личную жизнь.</a:t>
            </a:r>
            <a:r>
              <a:rPr lang="ru-RU" sz="1600" smtClean="0">
                <a:latin typeface="Arial" charset="0"/>
              </a:rPr>
              <a:t/>
            </a:r>
            <a:br>
              <a:rPr lang="ru-RU" sz="1600" smtClean="0">
                <a:latin typeface="Arial" charset="0"/>
              </a:rPr>
            </a:br>
            <a:r>
              <a:rPr lang="ru-RU" sz="1600" smtClean="0"/>
              <a:t> Деятельность педагога </a:t>
            </a:r>
            <a:r>
              <a:rPr lang="ru-RU" sz="1600" smtClean="0">
                <a:latin typeface="Arial" charset="0"/>
              </a:rPr>
              <a:t/>
            </a:r>
            <a:br>
              <a:rPr lang="ru-RU" sz="1600" smtClean="0">
                <a:latin typeface="Arial" charset="0"/>
              </a:rPr>
            </a:br>
            <a:r>
              <a:rPr lang="ru-RU" sz="1600" smtClean="0">
                <a:latin typeface="Arial" charset="0"/>
              </a:rPr>
              <a:t> </a:t>
            </a:r>
            <a:r>
              <a:rPr lang="ru-RU" sz="1600" smtClean="0"/>
              <a:t>требует большой</a:t>
            </a:r>
            <a:r>
              <a:rPr lang="ru-RU" sz="1600" smtClean="0">
                <a:latin typeface="Arial" charset="0"/>
              </a:rPr>
              <a:t/>
            </a:r>
            <a:br>
              <a:rPr lang="ru-RU" sz="1600" smtClean="0">
                <a:latin typeface="Arial" charset="0"/>
              </a:rPr>
            </a:br>
            <a:r>
              <a:rPr lang="ru-RU" sz="1600" smtClean="0"/>
              <a:t> эмоциональной</a:t>
            </a:r>
            <a:r>
              <a:rPr lang="ru-RU" sz="1600" smtClean="0">
                <a:latin typeface="Arial" charset="0"/>
              </a:rPr>
              <a:t/>
            </a:r>
            <a:br>
              <a:rPr lang="ru-RU" sz="1600" smtClean="0">
                <a:latin typeface="Arial" charset="0"/>
              </a:rPr>
            </a:br>
            <a:r>
              <a:rPr lang="ru-RU" sz="1600" smtClean="0"/>
              <a:t> нагрузки,</a:t>
            </a:r>
            <a:r>
              <a:rPr lang="ru-RU" sz="1600" smtClean="0">
                <a:latin typeface="Arial" charset="0"/>
              </a:rPr>
              <a:t/>
            </a:r>
            <a:br>
              <a:rPr lang="ru-RU" sz="1600" smtClean="0">
                <a:latin typeface="Arial" charset="0"/>
              </a:rPr>
            </a:br>
            <a:r>
              <a:rPr lang="ru-RU" sz="1600" smtClean="0"/>
              <a:t> ответственности</a:t>
            </a:r>
            <a:r>
              <a:rPr lang="ru-RU" sz="1600" smtClean="0">
                <a:latin typeface="Arial" charset="0"/>
              </a:rPr>
              <a:t/>
            </a:r>
            <a:br>
              <a:rPr lang="ru-RU" sz="1600" smtClean="0">
                <a:latin typeface="Arial" charset="0"/>
              </a:rPr>
            </a:br>
            <a:r>
              <a:rPr lang="ru-RU" sz="1600" smtClean="0"/>
              <a:t> и имеет весьма </a:t>
            </a:r>
            <a:r>
              <a:rPr lang="ru-RU" sz="1600" smtClean="0">
                <a:latin typeface="Arial" charset="0"/>
              </a:rPr>
              <a:t/>
            </a:r>
            <a:br>
              <a:rPr lang="ru-RU" sz="1600" smtClean="0">
                <a:latin typeface="Arial" charset="0"/>
              </a:rPr>
            </a:br>
            <a:r>
              <a:rPr lang="ru-RU" sz="1600" smtClean="0">
                <a:latin typeface="Arial" charset="0"/>
              </a:rPr>
              <a:t> </a:t>
            </a:r>
            <a:r>
              <a:rPr lang="ru-RU" sz="1600" smtClean="0"/>
              <a:t>неопределенные</a:t>
            </a:r>
            <a:r>
              <a:rPr lang="ru-RU" sz="1600" smtClean="0">
                <a:latin typeface="Arial" charset="0"/>
              </a:rPr>
              <a:t/>
            </a:r>
            <a:br>
              <a:rPr lang="ru-RU" sz="1600" smtClean="0">
                <a:latin typeface="Arial" charset="0"/>
              </a:rPr>
            </a:br>
            <a:r>
              <a:rPr lang="ru-RU" sz="1600" smtClean="0"/>
              <a:t> критерии успеха. </a:t>
            </a:r>
            <a:r>
              <a:rPr lang="ru-RU" sz="1600" smtClean="0">
                <a:latin typeface="Arial" charset="0"/>
              </a:rPr>
              <a:t/>
            </a:r>
            <a:br>
              <a:rPr lang="ru-RU" sz="1600" smtClean="0">
                <a:latin typeface="Arial" charset="0"/>
              </a:rPr>
            </a:br>
            <a:r>
              <a:rPr lang="ru-RU" sz="1600" smtClean="0">
                <a:latin typeface="Arial" charset="0"/>
              </a:rPr>
              <a:t> </a:t>
            </a:r>
            <a:r>
              <a:rPr lang="ru-RU" sz="1600" smtClean="0"/>
              <a:t>Негативное</a:t>
            </a:r>
            <a:r>
              <a:rPr lang="ru-RU" sz="1600" smtClean="0">
                <a:latin typeface="Arial" charset="0"/>
              </a:rPr>
              <a:t/>
            </a:r>
            <a:br>
              <a:rPr lang="ru-RU" sz="1600" smtClean="0">
                <a:latin typeface="Arial" charset="0"/>
              </a:rPr>
            </a:br>
            <a:r>
              <a:rPr lang="ru-RU" sz="1600" smtClean="0">
                <a:latin typeface="Arial" charset="0"/>
              </a:rPr>
              <a:t> </a:t>
            </a:r>
            <a:r>
              <a:rPr lang="ru-RU" sz="1600" smtClean="0"/>
              <a:t>влияние на здоровье</a:t>
            </a:r>
            <a:r>
              <a:rPr lang="ru-RU" sz="1600" smtClean="0">
                <a:latin typeface="Arial" charset="0"/>
              </a:rPr>
              <a:t/>
            </a:r>
            <a:br>
              <a:rPr lang="ru-RU" sz="1600" smtClean="0">
                <a:latin typeface="Arial" charset="0"/>
              </a:rPr>
            </a:br>
            <a:r>
              <a:rPr lang="ru-RU" sz="1600" smtClean="0"/>
              <a:t> оказывают постоянные</a:t>
            </a:r>
            <a:r>
              <a:rPr lang="ru-RU" sz="1600" smtClean="0">
                <a:latin typeface="Arial" charset="0"/>
              </a:rPr>
              <a:t/>
            </a:r>
            <a:br>
              <a:rPr lang="ru-RU" sz="1600" smtClean="0">
                <a:latin typeface="Arial" charset="0"/>
              </a:rPr>
            </a:br>
            <a:r>
              <a:rPr lang="ru-RU" sz="1600" smtClean="0"/>
              <a:t> стрессовые ситуации,</a:t>
            </a:r>
            <a:r>
              <a:rPr lang="ru-RU" sz="1600" smtClean="0">
                <a:latin typeface="Arial" charset="0"/>
              </a:rPr>
              <a:t/>
            </a:r>
            <a:br>
              <a:rPr lang="ru-RU" sz="1600" smtClean="0">
                <a:latin typeface="Arial" charset="0"/>
              </a:rPr>
            </a:br>
            <a:r>
              <a:rPr lang="ru-RU" sz="1600" smtClean="0"/>
              <a:t> в которые попадает</a:t>
            </a:r>
            <a:r>
              <a:rPr lang="ru-RU" sz="1600" smtClean="0">
                <a:latin typeface="Arial" charset="0"/>
              </a:rPr>
              <a:t/>
            </a:r>
            <a:br>
              <a:rPr lang="ru-RU" sz="1600" smtClean="0">
                <a:latin typeface="Arial" charset="0"/>
              </a:rPr>
            </a:br>
            <a:r>
              <a:rPr lang="ru-RU" sz="1600" smtClean="0"/>
              <a:t> этот</a:t>
            </a:r>
            <a:r>
              <a:rPr lang="ru-RU" sz="1600" smtClean="0">
                <a:latin typeface="Arial" charset="0"/>
              </a:rPr>
              <a:t> </a:t>
            </a:r>
            <a:r>
              <a:rPr lang="ru-RU" sz="1600" smtClean="0"/>
              <a:t>педагог, а также</a:t>
            </a:r>
            <a:r>
              <a:rPr lang="ru-RU" sz="1600" smtClean="0">
                <a:latin typeface="Arial" charset="0"/>
              </a:rPr>
              <a:t/>
            </a:r>
            <a:br>
              <a:rPr lang="ru-RU" sz="1600" smtClean="0">
                <a:latin typeface="Arial" charset="0"/>
              </a:rPr>
            </a:br>
            <a:r>
              <a:rPr lang="ru-RU" sz="1600" smtClean="0"/>
              <a:t> по причине личной</a:t>
            </a:r>
            <a:br>
              <a:rPr lang="ru-RU" sz="1600" smtClean="0"/>
            </a:br>
            <a:r>
              <a:rPr lang="ru-RU" sz="1600" smtClean="0"/>
              <a:t> незащищенности и</a:t>
            </a:r>
            <a:r>
              <a:rPr lang="ru-RU" sz="1600" smtClean="0">
                <a:latin typeface="Arial" charset="0"/>
              </a:rPr>
              <a:t/>
            </a:r>
            <a:br>
              <a:rPr lang="ru-RU" sz="1600" smtClean="0">
                <a:latin typeface="Arial" charset="0"/>
              </a:rPr>
            </a:br>
            <a:r>
              <a:rPr lang="ru-RU" sz="1600" smtClean="0"/>
              <a:t> других морально-</a:t>
            </a:r>
            <a:br>
              <a:rPr lang="ru-RU" sz="1600" smtClean="0"/>
            </a:br>
            <a:r>
              <a:rPr lang="ru-RU" sz="1600" smtClean="0">
                <a:latin typeface="Arial" charset="0"/>
              </a:rPr>
              <a:t> </a:t>
            </a:r>
            <a:r>
              <a:rPr lang="ru-RU" sz="1600" smtClean="0"/>
              <a:t>психологических </a:t>
            </a:r>
            <a:r>
              <a:rPr lang="ru-RU" sz="1600" smtClean="0">
                <a:latin typeface="Arial" charset="0"/>
              </a:rPr>
              <a:t/>
            </a:r>
            <a:br>
              <a:rPr lang="ru-RU" sz="1600" smtClean="0">
                <a:latin typeface="Arial" charset="0"/>
              </a:rPr>
            </a:br>
            <a:r>
              <a:rPr lang="ru-RU" sz="1600" smtClean="0">
                <a:latin typeface="Arial" charset="0"/>
              </a:rPr>
              <a:t> </a:t>
            </a:r>
            <a:r>
              <a:rPr lang="ru-RU" sz="1600" smtClean="0"/>
              <a:t>факторов. </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pPr eaLnBrk="1" hangingPunct="1"/>
            <a:endParaRPr lang="ru-RU" smtClean="0"/>
          </a:p>
        </p:txBody>
      </p:sp>
      <p:sp>
        <p:nvSpPr>
          <p:cNvPr id="19458" name="Содержимое 2"/>
          <p:cNvSpPr>
            <a:spLocks noGrp="1"/>
          </p:cNvSpPr>
          <p:nvPr>
            <p:ph idx="1"/>
          </p:nvPr>
        </p:nvSpPr>
        <p:spPr/>
        <p:txBody>
          <a:bodyPr/>
          <a:lstStyle/>
          <a:p>
            <a:pPr eaLnBrk="1" hangingPunct="1"/>
            <a:endParaRPr lang="ru-RU" smtClean="0"/>
          </a:p>
        </p:txBody>
      </p:sp>
      <p:pic>
        <p:nvPicPr>
          <p:cNvPr id="19459" name="Picture 4" descr="http://i06.fotocdn.net/s3/159/gallery_l/291/2328699550.jpg"/>
          <p:cNvPicPr>
            <a:picLocks noChangeAspect="1" noChangeArrowheads="1"/>
          </p:cNvPicPr>
          <p:nvPr/>
        </p:nvPicPr>
        <p:blipFill>
          <a:blip r:embed="rId2"/>
          <a:srcRect/>
          <a:stretch>
            <a:fillRect/>
          </a:stretch>
        </p:blipFill>
        <p:spPr bwMode="auto">
          <a:xfrm>
            <a:off x="0" y="-53975"/>
            <a:ext cx="9144000" cy="6858000"/>
          </a:xfrm>
          <a:prstGeom prst="rect">
            <a:avLst/>
          </a:prstGeom>
          <a:noFill/>
          <a:ln w="9525">
            <a:noFill/>
            <a:miter lim="800000"/>
            <a:headEnd/>
            <a:tailEnd/>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ятиугольник 7"/>
          <p:cNvSpPr/>
          <p:nvPr/>
        </p:nvSpPr>
        <p:spPr>
          <a:xfrm>
            <a:off x="142875" y="4572000"/>
            <a:ext cx="9001125" cy="1785938"/>
          </a:xfrm>
          <a:prstGeom prst="homePlate">
            <a:avLst/>
          </a:prstGeom>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Пятиугольник 6"/>
          <p:cNvSpPr/>
          <p:nvPr/>
        </p:nvSpPr>
        <p:spPr>
          <a:xfrm>
            <a:off x="142875" y="2286000"/>
            <a:ext cx="9001125" cy="2071688"/>
          </a:xfrm>
          <a:prstGeom prst="homePlate">
            <a:avLst/>
          </a:prstGeom>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Пятиугольник 5"/>
          <p:cNvSpPr/>
          <p:nvPr/>
        </p:nvSpPr>
        <p:spPr>
          <a:xfrm>
            <a:off x="142875" y="214313"/>
            <a:ext cx="9001125" cy="1928812"/>
          </a:xfrm>
          <a:prstGeom prst="homePlate">
            <a:avLst/>
          </a:prstGeom>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484" name="Заголовок 1"/>
          <p:cNvSpPr>
            <a:spLocks noGrp="1"/>
          </p:cNvSpPr>
          <p:nvPr>
            <p:ph type="title"/>
          </p:nvPr>
        </p:nvSpPr>
        <p:spPr>
          <a:xfrm>
            <a:off x="428625" y="214313"/>
            <a:ext cx="8229600" cy="1643062"/>
          </a:xfrm>
        </p:spPr>
        <p:txBody>
          <a:bodyPr/>
          <a:lstStyle/>
          <a:p>
            <a:pPr eaLnBrk="1" hangingPunct="1"/>
            <a:r>
              <a:rPr lang="ru-RU" smtClean="0"/>
              <a:t/>
            </a:r>
            <a:br>
              <a:rPr lang="ru-RU" smtClean="0"/>
            </a:br>
            <a:endParaRPr lang="ru-RU" smtClean="0"/>
          </a:p>
        </p:txBody>
      </p:sp>
      <p:sp>
        <p:nvSpPr>
          <p:cNvPr id="3" name="Содержимое 2"/>
          <p:cNvSpPr>
            <a:spLocks noGrp="1"/>
          </p:cNvSpPr>
          <p:nvPr>
            <p:ph idx="1"/>
          </p:nvPr>
        </p:nvSpPr>
        <p:spPr>
          <a:xfrm>
            <a:off x="285750" y="214313"/>
            <a:ext cx="8429625" cy="6357937"/>
          </a:xfrm>
        </p:spPr>
        <p:txBody>
          <a:bodyPr rtlCol="0">
            <a:normAutofit lnSpcReduction="10000"/>
          </a:bodyPr>
          <a:lstStyle/>
          <a:p>
            <a:pPr marL="304747" indent="-304747" defTabSz="1218987" eaLnBrk="1" fontAlgn="auto" hangingPunct="1">
              <a:spcBef>
                <a:spcPts val="1866"/>
              </a:spcBef>
              <a:spcAft>
                <a:spcPts val="0"/>
              </a:spcAft>
              <a:buFont typeface="Arial" pitchFamily="34" charset="0"/>
              <a:buChar char="•"/>
              <a:defRPr/>
            </a:pPr>
            <a:r>
              <a:rPr lang="ru-RU" sz="1600" b="1" dirty="0" smtClean="0"/>
              <a:t>Первая стадия</a:t>
            </a:r>
            <a:r>
              <a:rPr lang="ru-RU" sz="1600" dirty="0" smtClean="0"/>
              <a:t> - забывание каких-то моментов, говоря бытовым языком, провалы в памяти (например, внесена нужная запись или нет в документацию). Обычно на эти первоначальные симптомы мало кто обращает внимание, называя это в шутку «девичьей памятью» или «склерозом». В зависимости от характера деятельности, величины нервно-психических нагрузок и личностных особенностей специалиста или руководителя первая стадия может формироваться в течение трех-пяти лет.</a:t>
            </a:r>
          </a:p>
          <a:p>
            <a:pPr marL="304747" indent="-304747" defTabSz="1218987" eaLnBrk="1" fontAlgn="auto" hangingPunct="1">
              <a:spcBef>
                <a:spcPts val="1866"/>
              </a:spcBef>
              <a:spcAft>
                <a:spcPts val="0"/>
              </a:spcAft>
              <a:buFont typeface="Arial" pitchFamily="34" charset="0"/>
              <a:buChar char="•"/>
              <a:defRPr/>
            </a:pPr>
            <a:endParaRPr lang="ru-RU" sz="1600" b="1" dirty="0" smtClean="0"/>
          </a:p>
          <a:p>
            <a:pPr marL="304747" indent="-304747" defTabSz="1218987" eaLnBrk="1" fontAlgn="auto" hangingPunct="1">
              <a:spcBef>
                <a:spcPts val="1866"/>
              </a:spcBef>
              <a:spcAft>
                <a:spcPts val="0"/>
              </a:spcAft>
              <a:buFont typeface="Arial" pitchFamily="34" charset="0"/>
              <a:buChar char="•"/>
              <a:defRPr/>
            </a:pPr>
            <a:r>
              <a:rPr lang="ru-RU" sz="1600" b="1" dirty="0" smtClean="0"/>
              <a:t>На второй стадии</a:t>
            </a:r>
            <a:r>
              <a:rPr lang="ru-RU" sz="1600" dirty="0" smtClean="0"/>
              <a:t> наблюдается снижение интереса к работе, потребности в общении (в том числе и дома, с друзьями) : «не хочется видеть» тех, с кем специалист общается по роду деятельности (клиентов, больных, школьников) ; «в четверг ощущение, что уже пятница», «неделя длится нескончаемо», нарастание апатии к концу недели, появление устойчивых соматических симптомов; повышенная раздражительность, человек «заводится», как говорят, с вполоборота. Время формирования данной стадии в среднем от пяти до пятнадцати лет.</a:t>
            </a:r>
          </a:p>
          <a:p>
            <a:pPr marL="304747" indent="-304747" defTabSz="1218987" eaLnBrk="1" fontAlgn="auto" hangingPunct="1">
              <a:spcBef>
                <a:spcPts val="1866"/>
              </a:spcBef>
              <a:spcAft>
                <a:spcPts val="0"/>
              </a:spcAft>
              <a:buFont typeface="Arial" pitchFamily="34" charset="0"/>
              <a:buChar char="•"/>
              <a:defRPr/>
            </a:pPr>
            <a:endParaRPr lang="ru-RU" sz="1600" b="1" dirty="0" smtClean="0"/>
          </a:p>
          <a:p>
            <a:pPr marL="304747" indent="-304747" defTabSz="1218987" eaLnBrk="1" fontAlgn="auto" hangingPunct="1">
              <a:spcBef>
                <a:spcPts val="1866"/>
              </a:spcBef>
              <a:spcAft>
                <a:spcPts val="0"/>
              </a:spcAft>
              <a:buFont typeface="Arial" pitchFamily="34" charset="0"/>
              <a:buChar char="•"/>
              <a:defRPr/>
            </a:pPr>
            <a:r>
              <a:rPr lang="ru-RU" sz="1600" b="1" dirty="0" smtClean="0"/>
              <a:t>Третья стадия</a:t>
            </a:r>
            <a:r>
              <a:rPr lang="ru-RU" sz="1600" dirty="0" smtClean="0"/>
              <a:t> - собственно личностное выгорание. Характерна полная потеря интереса к работе и жизни вообще, эмоциональное безразличие, отупение, ощущение постоянного отсутствия сил. Человек стремится к уединению. На этой стадии ему гораздо приятнее общаться с животными и природой, чем с людьми. Стадия может формироваться от десяти до двадцати лет в обычных условиях.</a:t>
            </a:r>
            <a:endParaRPr lang="ru-RU" sz="1600"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9144000" cy="868346"/>
          </a:xfrm>
        </p:spPr>
        <p:txBody>
          <a:bodyPr rtlCol="0">
            <a:normAutofit fontScale="90000"/>
          </a:bodyPr>
          <a:lstStyle/>
          <a:p>
            <a:pPr defTabSz="1218987" eaLnBrk="1" fontAlgn="auto" hangingPunct="1">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Симптомы эмоционального выгорания:</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7-конечная звезда 3"/>
          <p:cNvSpPr/>
          <p:nvPr/>
        </p:nvSpPr>
        <p:spPr>
          <a:xfrm>
            <a:off x="500063" y="928688"/>
            <a:ext cx="3143250" cy="2500312"/>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Усталость, утомление, истощение</a:t>
            </a:r>
          </a:p>
        </p:txBody>
      </p:sp>
      <p:sp>
        <p:nvSpPr>
          <p:cNvPr id="5" name="7-конечная звезда 4"/>
          <p:cNvSpPr/>
          <p:nvPr/>
        </p:nvSpPr>
        <p:spPr>
          <a:xfrm rot="203153">
            <a:off x="6064250" y="3803650"/>
            <a:ext cx="3082925" cy="22145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агрессивные чувства </a:t>
            </a:r>
          </a:p>
        </p:txBody>
      </p:sp>
      <p:sp>
        <p:nvSpPr>
          <p:cNvPr id="6" name="7-конечная звезда 5"/>
          <p:cNvSpPr/>
          <p:nvPr/>
        </p:nvSpPr>
        <p:spPr>
          <a:xfrm>
            <a:off x="3000375" y="1428750"/>
            <a:ext cx="2786063" cy="250031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endParaRPr lang="en-US" dirty="0"/>
          </a:p>
          <a:p>
            <a:pPr algn="ctr" fontAlgn="auto">
              <a:spcBef>
                <a:spcPts val="0"/>
              </a:spcBef>
              <a:spcAft>
                <a:spcPts val="0"/>
              </a:spcAft>
              <a:defRPr/>
            </a:pPr>
            <a:r>
              <a:rPr lang="ru-RU" dirty="0"/>
              <a:t>психосоматические недомогания</a:t>
            </a:r>
          </a:p>
        </p:txBody>
      </p:sp>
      <p:sp>
        <p:nvSpPr>
          <p:cNvPr id="7" name="7-конечная звезда 6"/>
          <p:cNvSpPr/>
          <p:nvPr/>
        </p:nvSpPr>
        <p:spPr>
          <a:xfrm rot="21127295">
            <a:off x="4738688" y="5194300"/>
            <a:ext cx="1987550" cy="153511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бессонница</a:t>
            </a:r>
          </a:p>
        </p:txBody>
      </p:sp>
      <p:sp>
        <p:nvSpPr>
          <p:cNvPr id="8" name="Пятно 2 7"/>
          <p:cNvSpPr/>
          <p:nvPr/>
        </p:nvSpPr>
        <p:spPr>
          <a:xfrm rot="798100">
            <a:off x="3459163" y="3189288"/>
            <a:ext cx="3433762" cy="252253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скудность репертуара рабочих действий</a:t>
            </a:r>
          </a:p>
        </p:txBody>
      </p:sp>
      <p:sp>
        <p:nvSpPr>
          <p:cNvPr id="9" name="Пятно 1 8"/>
          <p:cNvSpPr/>
          <p:nvPr/>
        </p:nvSpPr>
        <p:spPr>
          <a:xfrm rot="20946548">
            <a:off x="5003800" y="658813"/>
            <a:ext cx="4195763" cy="351313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негативное отношение к детям, родителям, коллегам и к работе</a:t>
            </a:r>
          </a:p>
        </p:txBody>
      </p:sp>
      <p:sp>
        <p:nvSpPr>
          <p:cNvPr id="10" name="Пятно 2 9"/>
          <p:cNvSpPr/>
          <p:nvPr/>
        </p:nvSpPr>
        <p:spPr>
          <a:xfrm rot="21404149">
            <a:off x="106363" y="2682875"/>
            <a:ext cx="4008437" cy="384968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упадническое настроение и связанные с ним эмоции</a:t>
            </a:r>
          </a:p>
        </p:txBody>
      </p:sp>
      <p:sp>
        <p:nvSpPr>
          <p:cNvPr id="11" name="7-конечная звезда 10"/>
          <p:cNvSpPr/>
          <p:nvPr/>
        </p:nvSpPr>
        <p:spPr>
          <a:xfrm rot="840859">
            <a:off x="2497138" y="5172075"/>
            <a:ext cx="2082800" cy="1628775"/>
          </a:xfrm>
          <a:prstGeom prst="star7">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Чувство вины</a:t>
            </a:r>
          </a:p>
        </p:txBody>
      </p:sp>
    </p:spTree>
  </p:cSld>
  <p:clrMapOvr>
    <a:masterClrMapping/>
  </p:clrMapOvr>
  <p:transition spd="med">
    <p:fade/>
  </p:transition>
</p:sld>
</file>

<file path=ppt/theme/theme1.xml><?xml version="1.0" encoding="utf-8"?>
<a:theme xmlns:a="http://schemas.openxmlformats.org/drawingml/2006/main" name="Books_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Books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Stopka-knig</Template>
  <TotalTime>591</TotalTime>
  <Words>919</Words>
  <Application>Microsoft Office PowerPoint</Application>
  <PresentationFormat>Экран (4:3)</PresentationFormat>
  <Paragraphs>129</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Arial</vt:lpstr>
      <vt:lpstr>Century Gothic</vt:lpstr>
      <vt:lpstr>Wingdings</vt:lpstr>
      <vt:lpstr>Books_16x9</vt:lpstr>
      <vt:lpstr>ПРОФИЛАКТИКА ЭМОЦИОНАЛЬНОГО ВЫГОРАНИЯ ПЕДАГОГОВ</vt:lpstr>
      <vt:lpstr>Цели :</vt:lpstr>
      <vt:lpstr>Задачи:</vt:lpstr>
      <vt:lpstr>«Психическое выгорание» – состояние физического,        эмоционального и умственного истощения, проявляющееся в профессиях социальной сферы. (В.Е.Орел) Явление выгорания с данной точки зрения рассматривается как проявляющееся в виде целого ряда симптомов, которые делятся на аффективные, когнитивные, физические и поведенческие.   «Синдром эмоционального выгорания» - отрицательное воздействие профессиональной деятельности на личность в сфере человек-человек, проявляющееся в виде определенных изменений в поведении и состоянии человека.</vt:lpstr>
      <vt:lpstr>Презентация PowerPoint</vt:lpstr>
      <vt:lpstr>Презентация PowerPoint</vt:lpstr>
      <vt:lpstr>Презентация PowerPoint</vt:lpstr>
      <vt:lpstr> </vt:lpstr>
      <vt:lpstr>Симптомы эмоционального выгорания:</vt:lpstr>
      <vt:lpstr>Социально-психологические симптомы: </vt:lpstr>
      <vt:lpstr>Поведенческие симптомы:   </vt:lpstr>
      <vt:lpstr>Психофизические симптомы: </vt:lpstr>
      <vt:lpstr>Презентация PowerPoint</vt:lpstr>
      <vt:lpstr>Как вы думаете, какие факторы способствуют возникновению синдрома “выгорания”? </vt:lpstr>
      <vt:lpstr>СПОСОБЫ ПРОФИЛАКТИКИ СИНДРОМА ЭМОЦИОНАЛЬНОГО ВЫГОРАНИЯ</vt:lpstr>
      <vt:lpstr>Презентация PowerPoint</vt:lpstr>
      <vt:lpstr>СПОСОБЫ ПРОФИЛАКТИКИ СИНДРОМА ЭМОЦИОНАЛЬНОГО ВЫГОРАНИЯ</vt:lpstr>
      <vt:lpstr>Качества, помогающие специалисту избежать профессионального выгорания </vt:lpstr>
      <vt:lpstr>Способы             борьбы             c CЭВ :</vt:lpstr>
      <vt:lpstr>МЕТОДЫ ВОССТАНОВЛЕНИЯ ПСИХИЧЕСКОГО ЗДОРОВЬЯ</vt:lpstr>
      <vt:lpstr>ПРИТЧА</vt:lpstr>
      <vt:lpstr>Саморегуляция - все, что человек делает сам для своего здоровья. </vt:lpstr>
      <vt:lpstr>Естественные приемы саморегуляции организма:  </vt:lpstr>
      <vt:lpstr>Презентация PowerPoint</vt:lpstr>
      <vt:lpstr>Презентация PowerPoint</vt:lpstr>
      <vt:lpstr>Утренняя  мантра:</vt:lpstr>
      <vt:lpstr>Успехов Вам и внутреннего равновесия!</vt:lpstr>
      <vt:lpstr>ИСПОЛЬЗОВАННАЯ ЛИТЕРАТУРА: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ЭМОЦИОНАЛЬНОГО ВЫГОРАНИЯ ПЕДАГОГОВ</dc:title>
  <dc:creator>Sch4</dc:creator>
  <cp:lastModifiedBy>Sch4</cp:lastModifiedBy>
  <cp:revision>44</cp:revision>
  <dcterms:modified xsi:type="dcterms:W3CDTF">2020-12-30T07:47:59Z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703923</vt:lpwstr>
  </property>
  <property fmtid="{D5CDD505-2E9C-101B-9397-08002B2CF9AE}" pid="3" name="NXPowerLiteSettings">
    <vt:lpwstr>F6000400038000</vt:lpwstr>
  </property>
  <property fmtid="{D5CDD505-2E9C-101B-9397-08002B2CF9AE}" pid="4" name="NXPowerLiteVersion">
    <vt:lpwstr>D4.3.1</vt:lpwstr>
  </property>
</Properties>
</file>